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Google Sans Medium"/>
      <p:regular r:id="rId37"/>
      <p:bold r:id="rId38"/>
      <p:italic r:id="rId39"/>
      <p:boldItalic r:id="rId40"/>
    </p:embeddedFont>
    <p:embeddedFont>
      <p:font typeface="Open Sans SemiBold"/>
      <p:regular r:id="rId41"/>
      <p:bold r:id="rId42"/>
      <p:italic r:id="rId43"/>
      <p:boldItalic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oogleSansMedium-boldItalic.fntdata"/><Relationship Id="rId20" Type="http://schemas.openxmlformats.org/officeDocument/2006/relationships/slide" Target="slides/slide14.xml"/><Relationship Id="rId42" Type="http://schemas.openxmlformats.org/officeDocument/2006/relationships/font" Target="fonts/OpenSansSemiBold-bold.fntdata"/><Relationship Id="rId41" Type="http://schemas.openxmlformats.org/officeDocument/2006/relationships/font" Target="fonts/OpenSansSemiBold-regular.fntdata"/><Relationship Id="rId22" Type="http://schemas.openxmlformats.org/officeDocument/2006/relationships/slide" Target="slides/slide16.xml"/><Relationship Id="rId44" Type="http://schemas.openxmlformats.org/officeDocument/2006/relationships/font" Target="fonts/OpenSansSemiBold-boldItalic.fntdata"/><Relationship Id="rId21" Type="http://schemas.openxmlformats.org/officeDocument/2006/relationships/slide" Target="slides/slide15.xml"/><Relationship Id="rId43" Type="http://schemas.openxmlformats.org/officeDocument/2006/relationships/font" Target="fonts/OpenSansSemiBold-italic.fntdata"/><Relationship Id="rId24" Type="http://schemas.openxmlformats.org/officeDocument/2006/relationships/slide" Target="slides/slide18.xml"/><Relationship Id="rId46" Type="http://schemas.openxmlformats.org/officeDocument/2006/relationships/font" Target="fonts/OpenSans-bold.fntdata"/><Relationship Id="rId23" Type="http://schemas.openxmlformats.org/officeDocument/2006/relationships/slide" Target="slides/slide17.xml"/><Relationship Id="rId45"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OpenSans-boldItalic.fntdata"/><Relationship Id="rId25" Type="http://schemas.openxmlformats.org/officeDocument/2006/relationships/slide" Target="slides/slide19.xml"/><Relationship Id="rId47" Type="http://schemas.openxmlformats.org/officeDocument/2006/relationships/font" Target="fonts/OpenSans-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GoogleSansMedium-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GoogleSansMedium-italic.fntdata"/><Relationship Id="rId16" Type="http://schemas.openxmlformats.org/officeDocument/2006/relationships/slide" Target="slides/slide10.xml"/><Relationship Id="rId38" Type="http://schemas.openxmlformats.org/officeDocument/2006/relationships/font" Target="fonts/GoogleSansMedium-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ed80ebc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ed80ebc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f38e5e8acb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f38e5e8acb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d03e5b75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cd03e5b75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ced80ebc1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ced80ebc1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cd03e5b75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cd03e5b75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f38e5e8ac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f38e5e8ac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f38e5e8acb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f38e5e8acb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f38e5e8ac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f38e5e8ac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f38e5e8acb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f38e5e8acb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ced80ebc1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ced80ebc1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800de29c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800de29c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d800de29c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d800de29c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cd03e5b75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cd03e5b75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d800de29cc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d800de29c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00e8fa7be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00e8fa7be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d12f718f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d12f718f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cd03e5b75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cd03e5b75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cd03e5b75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cd03e5b75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cd03e5b75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cd03e5b75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cd03e5b75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cd03e5b75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cd03e5b75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cd03e5b752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ed80ebc1c_1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ed80ebc1c_1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ced80ebc1c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ced80ebc1c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ed80ebc1c_1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ed80ebc1c_1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d03e5b75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d03e5b75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d03e5b75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d03e5b75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d03e5b75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d03e5b75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ed80ebc1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ed80ebc1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f38e5e8ac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f38e5e8ac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2"/>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 name="Google Shape;52;p1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53" name="Shape 53"/>
        <p:cNvGrpSpPr/>
        <p:nvPr/>
      </p:nvGrpSpPr>
      <p:grpSpPr>
        <a:xfrm>
          <a:off x="0" y="0"/>
          <a:ext cx="0" cy="0"/>
          <a:chOff x="0" y="0"/>
          <a:chExt cx="0" cy="0"/>
        </a:xfrm>
      </p:grpSpPr>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3"/>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57" name="Shape 57"/>
        <p:cNvGrpSpPr/>
        <p:nvPr/>
      </p:nvGrpSpPr>
      <p:grpSpPr>
        <a:xfrm>
          <a:off x="0" y="0"/>
          <a:ext cx="0" cy="0"/>
          <a:chOff x="0" y="0"/>
          <a:chExt cx="0" cy="0"/>
        </a:xfrm>
      </p:grpSpPr>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4"/>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1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61" name="Shape 61"/>
        <p:cNvGrpSpPr/>
        <p:nvPr/>
      </p:nvGrpSpPr>
      <p:grpSpPr>
        <a:xfrm>
          <a:off x="0" y="0"/>
          <a:ext cx="0" cy="0"/>
          <a:chOff x="0" y="0"/>
          <a:chExt cx="0" cy="0"/>
        </a:xfrm>
      </p:grpSpPr>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5"/>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65" name="Shape 65"/>
        <p:cNvGrpSpPr/>
        <p:nvPr/>
      </p:nvGrpSpPr>
      <p:grpSpPr>
        <a:xfrm>
          <a:off x="0" y="0"/>
          <a:ext cx="0" cy="0"/>
          <a:chOff x="0" y="0"/>
          <a:chExt cx="0" cy="0"/>
        </a:xfrm>
      </p:grpSpPr>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6"/>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69" name="Shape 69"/>
        <p:cNvGrpSpPr/>
        <p:nvPr/>
      </p:nvGrpSpPr>
      <p:grpSpPr>
        <a:xfrm>
          <a:off x="0" y="0"/>
          <a:ext cx="0" cy="0"/>
          <a:chOff x="0" y="0"/>
          <a:chExt cx="0" cy="0"/>
        </a:xfrm>
      </p:grpSpPr>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7"/>
          <p:cNvSpPr/>
          <p:nvPr/>
        </p:nvSpPr>
        <p:spPr>
          <a:xfrm>
            <a:off x="0" y="329125"/>
            <a:ext cx="69300" cy="7530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73" name="Shape 73"/>
        <p:cNvGrpSpPr/>
        <p:nvPr/>
      </p:nvGrpSpPr>
      <p:grpSpPr>
        <a:xfrm>
          <a:off x="0" y="0"/>
          <a:ext cx="0" cy="0"/>
          <a:chOff x="0" y="0"/>
          <a:chExt cx="0" cy="0"/>
        </a:xfrm>
      </p:grpSpPr>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8"/>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1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77" name="Shape 77"/>
        <p:cNvGrpSpPr/>
        <p:nvPr/>
      </p:nvGrpSpPr>
      <p:grpSpPr>
        <a:xfrm>
          <a:off x="0" y="0"/>
          <a:ext cx="0" cy="0"/>
          <a:chOff x="0" y="0"/>
          <a:chExt cx="0" cy="0"/>
        </a:xfrm>
      </p:grpSpPr>
      <p:sp>
        <p:nvSpPr>
          <p:cNvPr id="78" name="Google Shape;7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9"/>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8" name="Shape 88"/>
        <p:cNvGrpSpPr/>
        <p:nvPr/>
      </p:nvGrpSpPr>
      <p:grpSpPr>
        <a:xfrm>
          <a:off x="0" y="0"/>
          <a:ext cx="0" cy="0"/>
          <a:chOff x="0" y="0"/>
          <a:chExt cx="0" cy="0"/>
        </a:xfrm>
      </p:grpSpPr>
      <p:sp>
        <p:nvSpPr>
          <p:cNvPr id="89" name="Google Shape;89;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 name="Google Shape;9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4" name="Google Shape;9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sp>
        <p:nvSpPr>
          <p:cNvPr id="96" name="Google Shape;96;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8" name="Google Shape;98;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9" name="Google Shape;9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 name="Shape 103"/>
        <p:cNvGrpSpPr/>
        <p:nvPr/>
      </p:nvGrpSpPr>
      <p:grpSpPr>
        <a:xfrm>
          <a:off x="0" y="0"/>
          <a:ext cx="0" cy="0"/>
          <a:chOff x="0" y="0"/>
          <a:chExt cx="0" cy="0"/>
        </a:xfrm>
      </p:grpSpPr>
      <p:sp>
        <p:nvSpPr>
          <p:cNvPr id="104" name="Google Shape;104;p2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5" name="Google Shape;105;p2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6" name="Google Shape;10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7" name="Shape 107"/>
        <p:cNvGrpSpPr/>
        <p:nvPr/>
      </p:nvGrpSpPr>
      <p:grpSpPr>
        <a:xfrm>
          <a:off x="0" y="0"/>
          <a:ext cx="0" cy="0"/>
          <a:chOff x="0" y="0"/>
          <a:chExt cx="0" cy="0"/>
        </a:xfrm>
      </p:grpSpPr>
      <p:sp>
        <p:nvSpPr>
          <p:cNvPr id="108" name="Google Shape;108;p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9" name="Google Shape;10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0" name="Shape 110"/>
        <p:cNvGrpSpPr/>
        <p:nvPr/>
      </p:nvGrpSpPr>
      <p:grpSpPr>
        <a:xfrm>
          <a:off x="0" y="0"/>
          <a:ext cx="0" cy="0"/>
          <a:chOff x="0" y="0"/>
          <a:chExt cx="0" cy="0"/>
        </a:xfrm>
      </p:grpSpPr>
      <p:sp>
        <p:nvSpPr>
          <p:cNvPr id="111" name="Google Shape;111;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3" name="Google Shape;113;p2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4" name="Google Shape;114;p2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5" name="Google Shape;11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6" name="Shape 116"/>
        <p:cNvGrpSpPr/>
        <p:nvPr/>
      </p:nvGrpSpPr>
      <p:grpSpPr>
        <a:xfrm>
          <a:off x="0" y="0"/>
          <a:ext cx="0" cy="0"/>
          <a:chOff x="0" y="0"/>
          <a:chExt cx="0" cy="0"/>
        </a:xfrm>
      </p:grpSpPr>
      <p:sp>
        <p:nvSpPr>
          <p:cNvPr id="117" name="Google Shape;117;p2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8" name="Google Shape;11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9" name="Shape 119"/>
        <p:cNvGrpSpPr/>
        <p:nvPr/>
      </p:nvGrpSpPr>
      <p:grpSpPr>
        <a:xfrm>
          <a:off x="0" y="0"/>
          <a:ext cx="0" cy="0"/>
          <a:chOff x="0" y="0"/>
          <a:chExt cx="0" cy="0"/>
        </a:xfrm>
      </p:grpSpPr>
      <p:sp>
        <p:nvSpPr>
          <p:cNvPr id="120" name="Google Shape;120;p3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1" name="Google Shape;121;p3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2" name="Google Shape;12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123" name="Shape 123"/>
        <p:cNvGrpSpPr/>
        <p:nvPr/>
      </p:nvGrpSpPr>
      <p:grpSpPr>
        <a:xfrm>
          <a:off x="0" y="0"/>
          <a:ext cx="0" cy="0"/>
          <a:chOff x="0" y="0"/>
          <a:chExt cx="0" cy="0"/>
        </a:xfrm>
      </p:grpSpPr>
      <p:sp>
        <p:nvSpPr>
          <p:cNvPr id="124" name="Google Shape;124;p31"/>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126" name="Shape 126"/>
        <p:cNvGrpSpPr/>
        <p:nvPr/>
      </p:nvGrpSpPr>
      <p:grpSpPr>
        <a:xfrm>
          <a:off x="0" y="0"/>
          <a:ext cx="0" cy="0"/>
          <a:chOff x="0" y="0"/>
          <a:chExt cx="0" cy="0"/>
        </a:xfrm>
      </p:grpSpPr>
      <p:sp>
        <p:nvSpPr>
          <p:cNvPr id="127" name="Google Shape;127;p32"/>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129" name="Shape 129"/>
        <p:cNvGrpSpPr/>
        <p:nvPr/>
      </p:nvGrpSpPr>
      <p:grpSpPr>
        <a:xfrm>
          <a:off x="0" y="0"/>
          <a:ext cx="0" cy="0"/>
          <a:chOff x="0" y="0"/>
          <a:chExt cx="0" cy="0"/>
        </a:xfrm>
      </p:grpSpPr>
      <p:sp>
        <p:nvSpPr>
          <p:cNvPr id="130" name="Google Shape;130;p33"/>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132" name="Shape 132"/>
        <p:cNvGrpSpPr/>
        <p:nvPr/>
      </p:nvGrpSpPr>
      <p:grpSpPr>
        <a:xfrm>
          <a:off x="0" y="0"/>
          <a:ext cx="0" cy="0"/>
          <a:chOff x="0" y="0"/>
          <a:chExt cx="0" cy="0"/>
        </a:xfrm>
      </p:grpSpPr>
      <p:sp>
        <p:nvSpPr>
          <p:cNvPr id="133" name="Google Shape;133;p34"/>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135" name="Shape 135"/>
        <p:cNvGrpSpPr/>
        <p:nvPr/>
      </p:nvGrpSpPr>
      <p:grpSpPr>
        <a:xfrm>
          <a:off x="0" y="0"/>
          <a:ext cx="0" cy="0"/>
          <a:chOff x="0" y="0"/>
          <a:chExt cx="0" cy="0"/>
        </a:xfrm>
      </p:grpSpPr>
      <p:sp>
        <p:nvSpPr>
          <p:cNvPr id="136" name="Google Shape;136;p35"/>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138" name="Shape 138"/>
        <p:cNvGrpSpPr/>
        <p:nvPr/>
      </p:nvGrpSpPr>
      <p:grpSpPr>
        <a:xfrm>
          <a:off x="0" y="0"/>
          <a:ext cx="0" cy="0"/>
          <a:chOff x="0" y="0"/>
          <a:chExt cx="0" cy="0"/>
        </a:xfrm>
      </p:grpSpPr>
      <p:sp>
        <p:nvSpPr>
          <p:cNvPr id="139" name="Google Shape;139;p36"/>
          <p:cNvSpPr/>
          <p:nvPr/>
        </p:nvSpPr>
        <p:spPr>
          <a:xfrm>
            <a:off x="0" y="329125"/>
            <a:ext cx="69300" cy="753000"/>
          </a:xfrm>
          <a:prstGeom prst="rect">
            <a:avLst/>
          </a:pr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141" name="Shape 141"/>
        <p:cNvGrpSpPr/>
        <p:nvPr/>
      </p:nvGrpSpPr>
      <p:grpSpPr>
        <a:xfrm>
          <a:off x="0" y="0"/>
          <a:ext cx="0" cy="0"/>
          <a:chOff x="0" y="0"/>
          <a:chExt cx="0" cy="0"/>
        </a:xfrm>
      </p:grpSpPr>
      <p:sp>
        <p:nvSpPr>
          <p:cNvPr id="142" name="Google Shape;142;p37"/>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144" name="Shape 144"/>
        <p:cNvGrpSpPr/>
        <p:nvPr/>
      </p:nvGrpSpPr>
      <p:grpSpPr>
        <a:xfrm>
          <a:off x="0" y="0"/>
          <a:ext cx="0" cy="0"/>
          <a:chOff x="0" y="0"/>
          <a:chExt cx="0" cy="0"/>
        </a:xfrm>
      </p:grpSpPr>
      <p:sp>
        <p:nvSpPr>
          <p:cNvPr id="145" name="Google Shape;145;p38"/>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7" name="Shape 147"/>
        <p:cNvGrpSpPr/>
        <p:nvPr/>
      </p:nvGrpSpPr>
      <p:grpSpPr>
        <a:xfrm>
          <a:off x="0" y="0"/>
          <a:ext cx="0" cy="0"/>
          <a:chOff x="0" y="0"/>
          <a:chExt cx="0" cy="0"/>
        </a:xfrm>
      </p:grpSpPr>
      <p:pic>
        <p:nvPicPr>
          <p:cNvPr id="148" name="Google Shape;148;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7.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21" Type="http://schemas.openxmlformats.org/officeDocument/2006/relationships/theme" Target="../theme/theme2.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image" Target="../media/image2.png"/><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19" Type="http://schemas.openxmlformats.org/officeDocument/2006/relationships/slideLayout" Target="../slideLayouts/slideLayout36.xml"/><Relationship Id="rId6" Type="http://schemas.openxmlformats.org/officeDocument/2006/relationships/slideLayout" Target="../slideLayouts/slideLayout23.xml"/><Relationship Id="rId18" Type="http://schemas.openxmlformats.org/officeDocument/2006/relationships/slideLayout" Target="../slideLayouts/slideLayout35.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3" name="Google Shape;83;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pic>
        <p:nvPicPr>
          <p:cNvPr id="84" name="Google Shape;84;p20"/>
          <p:cNvPicPr preferRelativeResize="0"/>
          <p:nvPr/>
        </p:nvPicPr>
        <p:blipFill>
          <a:blip r:embed="rId1">
            <a:alphaModFix/>
          </a:blip>
          <a:stretch>
            <a:fillRect/>
          </a:stretch>
        </p:blipFill>
        <p:spPr>
          <a:xfrm>
            <a:off x="8421698" y="4841325"/>
            <a:ext cx="464876" cy="15299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hyperlink" Target="https://www.figma.com/proto/QkSCi1PxGQDoqQXpoUXFyx/Flujos?node-id=1-36&amp;t=tmrGsJwq0i9BPs7y-1&amp;scaling=scale-down&amp;content-scaling=fixed&amp;page-id=0%3A1" TargetMode="Externa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hyperlink" Target="https://www.figma.com/proto/QkSCi1PxGQDoqQXpoUXFyx/Flujos?node-id=300-5999&amp;node-type=frame&amp;t=6HsA49oMd6R9lMyn-1&amp;scaling=scale-down&amp;content-scaling=fixed&amp;page-id=115%3A114&amp;starting-point-node-id=300%3A5999&amp;show-proto-sidebar=1" TargetMode="Externa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hyperlink" Target="mailto:angelina.mendoza.y@gmail.com" TargetMode="External"/><Relationship Id="rId4" Type="http://schemas.openxmlformats.org/officeDocument/2006/relationships/hyperlink" Target="https://antena19.github.io/PORTAFOLIO-EV2/" TargetMode="External"/><Relationship Id="rId5" Type="http://schemas.openxmlformats.org/officeDocument/2006/relationships/hyperlink" Target="https://cl.linkedin.com/in/angelina-mendoza-ya%C3%B1ez-607741290?trk=people-guest_people_search-car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152" name="Shape 152"/>
        <p:cNvGrpSpPr/>
        <p:nvPr/>
      </p:nvGrpSpPr>
      <p:grpSpPr>
        <a:xfrm>
          <a:off x="0" y="0"/>
          <a:ext cx="0" cy="0"/>
          <a:chOff x="0" y="0"/>
          <a:chExt cx="0" cy="0"/>
        </a:xfrm>
      </p:grpSpPr>
      <p:sp>
        <p:nvSpPr>
          <p:cNvPr id="153" name="Google Shape;153;p40"/>
          <p:cNvSpPr txBox="1"/>
          <p:nvPr/>
        </p:nvSpPr>
        <p:spPr>
          <a:xfrm>
            <a:off x="517650" y="928400"/>
            <a:ext cx="8368800" cy="12930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3600">
                <a:solidFill>
                  <a:srgbClr val="FFFFFF"/>
                </a:solidFill>
                <a:latin typeface="Open Sans SemiBold"/>
                <a:ea typeface="Open Sans SemiBold"/>
                <a:cs typeface="Open Sans SemiBold"/>
                <a:sym typeface="Open Sans SemiBold"/>
              </a:rPr>
              <a:t>Caso de Estudio: App Móvil para conectar a Artistas Locales y clientes.</a:t>
            </a:r>
            <a:endParaRPr sz="3600">
              <a:solidFill>
                <a:srgbClr val="FFFFFF"/>
              </a:solidFill>
              <a:latin typeface="Open Sans SemiBold"/>
              <a:ea typeface="Open Sans SemiBold"/>
              <a:cs typeface="Open Sans SemiBold"/>
              <a:sym typeface="Open Sans SemiBold"/>
            </a:endParaRPr>
          </a:p>
        </p:txBody>
      </p:sp>
      <p:sp>
        <p:nvSpPr>
          <p:cNvPr id="154" name="Google Shape;154;p40"/>
          <p:cNvSpPr txBox="1"/>
          <p:nvPr/>
        </p:nvSpPr>
        <p:spPr>
          <a:xfrm>
            <a:off x="517650" y="3228513"/>
            <a:ext cx="4931100" cy="5232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200">
                <a:solidFill>
                  <a:srgbClr val="FFFFFF"/>
                </a:solidFill>
                <a:latin typeface="Open Sans"/>
                <a:ea typeface="Open Sans"/>
                <a:cs typeface="Open Sans"/>
                <a:sym typeface="Open Sans"/>
              </a:rPr>
              <a:t>Angelina Mendoza Yañez</a:t>
            </a:r>
            <a:endParaRPr sz="2200">
              <a:solidFill>
                <a:srgbClr val="FFFFFF"/>
              </a:solidFill>
              <a:latin typeface="Open Sans"/>
              <a:ea typeface="Open Sans"/>
              <a:cs typeface="Open Sans"/>
              <a:sym typeface="Open Sans"/>
            </a:endParaRPr>
          </a:p>
        </p:txBody>
      </p:sp>
      <p:cxnSp>
        <p:nvCxnSpPr>
          <p:cNvPr id="155" name="Google Shape;155;p40"/>
          <p:cNvCxnSpPr/>
          <p:nvPr/>
        </p:nvCxnSpPr>
        <p:spPr>
          <a:xfrm rot="10800000">
            <a:off x="517650" y="2670825"/>
            <a:ext cx="5808000" cy="0"/>
          </a:xfrm>
          <a:prstGeom prst="straightConnector1">
            <a:avLst/>
          </a:prstGeom>
          <a:noFill/>
          <a:ln cap="flat" cmpd="sng" w="19050">
            <a:solidFill>
              <a:srgbClr val="FFFFFF"/>
            </a:solidFill>
            <a:prstDash val="solid"/>
            <a:round/>
            <a:headEnd len="med" w="med" type="none"/>
            <a:tailEnd len="med" w="med" type="none"/>
          </a:ln>
        </p:spPr>
      </p:cxnSp>
      <p:pic>
        <p:nvPicPr>
          <p:cNvPr id="156" name="Google Shape;156;p40"/>
          <p:cNvPicPr preferRelativeResize="0"/>
          <p:nvPr/>
        </p:nvPicPr>
        <p:blipFill>
          <a:blip r:embed="rId3">
            <a:alphaModFix/>
          </a:blip>
          <a:stretch>
            <a:fillRect/>
          </a:stretch>
        </p:blipFill>
        <p:spPr>
          <a:xfrm>
            <a:off x="8421700" y="4841325"/>
            <a:ext cx="464875" cy="156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9"/>
          <p:cNvSpPr txBox="1"/>
          <p:nvPr/>
        </p:nvSpPr>
        <p:spPr>
          <a:xfrm>
            <a:off x="1517700" y="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Mapa del viaje del usuario</a:t>
            </a:r>
            <a:endParaRPr sz="2400">
              <a:solidFill>
                <a:srgbClr val="5F6368"/>
              </a:solidFill>
              <a:latin typeface="Open Sans"/>
              <a:ea typeface="Open Sans"/>
              <a:cs typeface="Open Sans"/>
              <a:sym typeface="Open Sans"/>
            </a:endParaRPr>
          </a:p>
        </p:txBody>
      </p:sp>
      <p:sp>
        <p:nvSpPr>
          <p:cNvPr id="244" name="Google Shape;244;p49"/>
          <p:cNvSpPr txBox="1"/>
          <p:nvPr/>
        </p:nvSpPr>
        <p:spPr>
          <a:xfrm>
            <a:off x="6011725" y="2294700"/>
            <a:ext cx="1332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Image of user journey map</a:t>
            </a:r>
            <a:endParaRPr sz="1200">
              <a:solidFill>
                <a:srgbClr val="5F6368"/>
              </a:solidFill>
              <a:latin typeface="Open Sans"/>
              <a:ea typeface="Open Sans"/>
              <a:cs typeface="Open Sans"/>
              <a:sym typeface="Open Sans"/>
            </a:endParaRPr>
          </a:p>
        </p:txBody>
      </p:sp>
      <p:pic>
        <p:nvPicPr>
          <p:cNvPr id="245" name="Google Shape;245;p49"/>
          <p:cNvPicPr preferRelativeResize="0"/>
          <p:nvPr/>
        </p:nvPicPr>
        <p:blipFill>
          <a:blip r:embed="rId3">
            <a:alphaModFix/>
          </a:blip>
          <a:stretch>
            <a:fillRect/>
          </a:stretch>
        </p:blipFill>
        <p:spPr>
          <a:xfrm>
            <a:off x="752538" y="524350"/>
            <a:ext cx="7638924" cy="4544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50"/>
          <p:cNvSpPr txBox="1"/>
          <p:nvPr/>
        </p:nvSpPr>
        <p:spPr>
          <a:xfrm>
            <a:off x="1517700" y="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Mapa del viaje del usuario</a:t>
            </a:r>
            <a:endParaRPr sz="2400">
              <a:solidFill>
                <a:srgbClr val="5F6368"/>
              </a:solidFill>
              <a:latin typeface="Open Sans"/>
              <a:ea typeface="Open Sans"/>
              <a:cs typeface="Open Sans"/>
              <a:sym typeface="Open Sans"/>
            </a:endParaRPr>
          </a:p>
        </p:txBody>
      </p:sp>
      <p:pic>
        <p:nvPicPr>
          <p:cNvPr id="251" name="Google Shape;251;p50"/>
          <p:cNvPicPr preferRelativeResize="0"/>
          <p:nvPr/>
        </p:nvPicPr>
        <p:blipFill>
          <a:blip r:embed="rId3">
            <a:alphaModFix/>
          </a:blip>
          <a:stretch>
            <a:fillRect/>
          </a:stretch>
        </p:blipFill>
        <p:spPr>
          <a:xfrm>
            <a:off x="615213" y="695825"/>
            <a:ext cx="7913583" cy="428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9900"/>
        </a:solidFill>
      </p:bgPr>
    </p:bg>
    <p:spTree>
      <p:nvGrpSpPr>
        <p:cNvPr id="255" name="Shape 255"/>
        <p:cNvGrpSpPr/>
        <p:nvPr/>
      </p:nvGrpSpPr>
      <p:grpSpPr>
        <a:xfrm>
          <a:off x="0" y="0"/>
          <a:ext cx="0" cy="0"/>
          <a:chOff x="0" y="0"/>
          <a:chExt cx="0" cy="0"/>
        </a:xfrm>
      </p:grpSpPr>
      <p:sp>
        <p:nvSpPr>
          <p:cNvPr id="256" name="Google Shape;256;p51"/>
          <p:cNvSpPr txBox="1"/>
          <p:nvPr/>
        </p:nvSpPr>
        <p:spPr>
          <a:xfrm>
            <a:off x="3721275" y="1886850"/>
            <a:ext cx="63021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W</a:t>
            </a:r>
            <a:r>
              <a:rPr lang="en">
                <a:solidFill>
                  <a:srgbClr val="FFFFFF"/>
                </a:solidFill>
                <a:latin typeface="Open Sans"/>
                <a:ea typeface="Open Sans"/>
                <a:cs typeface="Open Sans"/>
                <a:sym typeface="Open Sans"/>
              </a:rPr>
              <a:t>irefr</a:t>
            </a:r>
            <a:r>
              <a:rPr lang="en">
                <a:solidFill>
                  <a:srgbClr val="FFFFFF"/>
                </a:solidFill>
                <a:latin typeface="Open Sans"/>
                <a:ea typeface="Open Sans"/>
                <a:cs typeface="Open Sans"/>
                <a:sym typeface="Open Sans"/>
              </a:rPr>
              <a:t>ames en papel</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W</a:t>
            </a:r>
            <a:r>
              <a:rPr lang="en">
                <a:solidFill>
                  <a:srgbClr val="FFFFFF"/>
                </a:solidFill>
                <a:latin typeface="Open Sans"/>
                <a:ea typeface="Open Sans"/>
                <a:cs typeface="Open Sans"/>
                <a:sym typeface="Open Sans"/>
              </a:rPr>
              <a:t>ireframes</a:t>
            </a:r>
            <a:r>
              <a:rPr lang="en">
                <a:solidFill>
                  <a:srgbClr val="FFFFFF"/>
                </a:solidFill>
                <a:latin typeface="Open Sans"/>
                <a:ea typeface="Open Sans"/>
                <a:cs typeface="Open Sans"/>
                <a:sym typeface="Open Sans"/>
              </a:rPr>
              <a:t> en digital</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Prototipo de baja fidelidad</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Estudios de usabilidad</a:t>
            </a:r>
            <a:endParaRPr>
              <a:solidFill>
                <a:srgbClr val="FFFFFF"/>
              </a:solidFill>
              <a:latin typeface="Open Sans"/>
              <a:ea typeface="Open Sans"/>
              <a:cs typeface="Open Sans"/>
              <a:sym typeface="Open Sans"/>
            </a:endParaRPr>
          </a:p>
        </p:txBody>
      </p:sp>
      <p:sp>
        <p:nvSpPr>
          <p:cNvPr id="257" name="Google Shape;257;p51"/>
          <p:cNvSpPr txBox="1"/>
          <p:nvPr/>
        </p:nvSpPr>
        <p:spPr>
          <a:xfrm>
            <a:off x="-468875" y="2082300"/>
            <a:ext cx="3704400" cy="554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Iniciando el diseño</a:t>
            </a:r>
            <a:endParaRPr sz="2400">
              <a:solidFill>
                <a:srgbClr val="FFFFFF"/>
              </a:solidFill>
              <a:latin typeface="Open Sans"/>
              <a:ea typeface="Open Sans"/>
              <a:cs typeface="Open Sans"/>
              <a:sym typeface="Open Sans"/>
            </a:endParaRPr>
          </a:p>
        </p:txBody>
      </p:sp>
      <p:cxnSp>
        <p:nvCxnSpPr>
          <p:cNvPr id="258" name="Google Shape;258;p51"/>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2"/>
          <p:cNvSpPr/>
          <p:nvPr/>
        </p:nvSpPr>
        <p:spPr>
          <a:xfrm>
            <a:off x="3628200" y="341475"/>
            <a:ext cx="5515800" cy="43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2"/>
          <p:cNvSpPr txBox="1"/>
          <p:nvPr/>
        </p:nvSpPr>
        <p:spPr>
          <a:xfrm>
            <a:off x="352150" y="443300"/>
            <a:ext cx="30573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W</a:t>
            </a:r>
            <a:r>
              <a:rPr lang="en" sz="2400">
                <a:solidFill>
                  <a:srgbClr val="5F6368"/>
                </a:solidFill>
                <a:latin typeface="Open Sans"/>
                <a:ea typeface="Open Sans"/>
                <a:cs typeface="Open Sans"/>
                <a:sym typeface="Open Sans"/>
              </a:rPr>
              <a:t>ireframes en papel</a:t>
            </a:r>
            <a:endParaRPr sz="2400">
              <a:solidFill>
                <a:srgbClr val="5F6368"/>
              </a:solidFill>
              <a:latin typeface="Open Sans"/>
              <a:ea typeface="Open Sans"/>
              <a:cs typeface="Open Sans"/>
              <a:sym typeface="Open Sans"/>
            </a:endParaRPr>
          </a:p>
        </p:txBody>
      </p:sp>
      <p:sp>
        <p:nvSpPr>
          <p:cNvPr id="265" name="Google Shape;265;p52"/>
          <p:cNvSpPr txBox="1"/>
          <p:nvPr/>
        </p:nvSpPr>
        <p:spPr>
          <a:xfrm>
            <a:off x="400300" y="1272975"/>
            <a:ext cx="2961000" cy="2986200"/>
          </a:xfrm>
          <a:prstGeom prst="rect">
            <a:avLst/>
          </a:prstGeom>
          <a:noFill/>
          <a:ln>
            <a:noFill/>
          </a:ln>
        </p:spPr>
        <p:txBody>
          <a:bodyPr anchorCtr="0" anchor="t" bIns="91425" lIns="0"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Dibujé cinco versiones diferentes de la página de inicio para explorar distintas formas de organizar los elementos.</a:t>
            </a:r>
            <a:br>
              <a:rPr lang="en">
                <a:solidFill>
                  <a:srgbClr val="5F6368"/>
                </a:solidFill>
                <a:latin typeface="Open Sans"/>
                <a:ea typeface="Open Sans"/>
                <a:cs typeface="Open Sans"/>
                <a:sym typeface="Open Sans"/>
              </a:rPr>
            </a:b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Identifiqué las partes más efectivas de los esquemas de papel para usarlos en la transición a digital.</a:t>
            </a:r>
            <a:endParaRPr/>
          </a:p>
        </p:txBody>
      </p:sp>
      <p:pic>
        <p:nvPicPr>
          <p:cNvPr id="266" name="Google Shape;266;p52"/>
          <p:cNvPicPr preferRelativeResize="0"/>
          <p:nvPr/>
        </p:nvPicPr>
        <p:blipFill>
          <a:blip r:embed="rId3">
            <a:alphaModFix/>
          </a:blip>
          <a:stretch>
            <a:fillRect/>
          </a:stretch>
        </p:blipFill>
        <p:spPr>
          <a:xfrm>
            <a:off x="3680750" y="506175"/>
            <a:ext cx="5410700" cy="4068600"/>
          </a:xfrm>
          <a:prstGeom prst="rect">
            <a:avLst/>
          </a:prstGeom>
          <a:noFill/>
          <a:ln>
            <a:noFill/>
          </a:ln>
        </p:spPr>
      </p:pic>
      <p:sp>
        <p:nvSpPr>
          <p:cNvPr id="267" name="Google Shape;267;p52"/>
          <p:cNvSpPr/>
          <p:nvPr/>
        </p:nvSpPr>
        <p:spPr>
          <a:xfrm>
            <a:off x="5058125" y="629600"/>
            <a:ext cx="192000" cy="1815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 name="Google Shape;268;p52"/>
          <p:cNvSpPr/>
          <p:nvPr/>
        </p:nvSpPr>
        <p:spPr>
          <a:xfrm>
            <a:off x="6544425" y="1091475"/>
            <a:ext cx="192000" cy="1815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52"/>
          <p:cNvSpPr/>
          <p:nvPr/>
        </p:nvSpPr>
        <p:spPr>
          <a:xfrm>
            <a:off x="8489575" y="714075"/>
            <a:ext cx="192000" cy="1815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 name="Google Shape;270;p52"/>
          <p:cNvSpPr/>
          <p:nvPr/>
        </p:nvSpPr>
        <p:spPr>
          <a:xfrm>
            <a:off x="7073300" y="2772850"/>
            <a:ext cx="192000" cy="1815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3"/>
          <p:cNvSpPr txBox="1"/>
          <p:nvPr/>
        </p:nvSpPr>
        <p:spPr>
          <a:xfrm>
            <a:off x="314925" y="469525"/>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Wireframes Digitales</a:t>
            </a:r>
            <a:endParaRPr sz="2400">
              <a:solidFill>
                <a:srgbClr val="5F6368"/>
              </a:solidFill>
              <a:latin typeface="Open Sans"/>
              <a:ea typeface="Open Sans"/>
              <a:cs typeface="Open Sans"/>
              <a:sym typeface="Open Sans"/>
            </a:endParaRPr>
          </a:p>
        </p:txBody>
      </p:sp>
      <p:sp>
        <p:nvSpPr>
          <p:cNvPr id="276" name="Google Shape;276;p53"/>
          <p:cNvSpPr txBox="1"/>
          <p:nvPr/>
        </p:nvSpPr>
        <p:spPr>
          <a:xfrm>
            <a:off x="517675" y="1522550"/>
            <a:ext cx="2961000" cy="2485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300">
                <a:solidFill>
                  <a:srgbClr val="5F6368"/>
                </a:solidFill>
                <a:latin typeface="Open Sans"/>
                <a:ea typeface="Open Sans"/>
                <a:cs typeface="Open Sans"/>
                <a:sym typeface="Open Sans"/>
              </a:rPr>
              <a:t>Utilicé FIgma para crear los esquemas digitales.</a:t>
            </a:r>
            <a:br>
              <a:rPr lang="en" sz="1300">
                <a:solidFill>
                  <a:srgbClr val="5F6368"/>
                </a:solidFill>
                <a:latin typeface="Open Sans"/>
                <a:ea typeface="Open Sans"/>
                <a:cs typeface="Open Sans"/>
                <a:sym typeface="Open Sans"/>
              </a:rPr>
            </a:br>
            <a:br>
              <a:rPr lang="en" sz="1300">
                <a:solidFill>
                  <a:srgbClr val="5F6368"/>
                </a:solidFill>
                <a:latin typeface="Open Sans"/>
                <a:ea typeface="Open Sans"/>
                <a:cs typeface="Open Sans"/>
                <a:sym typeface="Open Sans"/>
              </a:rPr>
            </a:br>
            <a:r>
              <a:rPr b="1" lang="en" sz="1300">
                <a:solidFill>
                  <a:srgbClr val="5F6368"/>
                </a:solidFill>
                <a:latin typeface="Open Sans"/>
                <a:ea typeface="Open Sans"/>
                <a:cs typeface="Open Sans"/>
                <a:sym typeface="Open Sans"/>
              </a:rPr>
              <a:t>Creé 2 Flujos de </a:t>
            </a:r>
            <a:r>
              <a:rPr b="1" lang="en" sz="1300">
                <a:solidFill>
                  <a:srgbClr val="5F6368"/>
                </a:solidFill>
                <a:latin typeface="Open Sans"/>
                <a:ea typeface="Open Sans"/>
                <a:cs typeface="Open Sans"/>
                <a:sym typeface="Open Sans"/>
              </a:rPr>
              <a:t>Usuario</a:t>
            </a:r>
            <a:r>
              <a:rPr b="1" lang="en" sz="1300">
                <a:solidFill>
                  <a:srgbClr val="5F6368"/>
                </a:solidFill>
                <a:latin typeface="Open Sans"/>
                <a:ea typeface="Open Sans"/>
                <a:cs typeface="Open Sans"/>
                <a:sym typeface="Open Sans"/>
              </a:rPr>
              <a:t>:</a:t>
            </a:r>
            <a:br>
              <a:rPr lang="en" sz="1300">
                <a:solidFill>
                  <a:srgbClr val="5F6368"/>
                </a:solidFill>
                <a:latin typeface="Open Sans"/>
                <a:ea typeface="Open Sans"/>
                <a:cs typeface="Open Sans"/>
                <a:sym typeface="Open Sans"/>
              </a:rPr>
            </a:br>
            <a:r>
              <a:rPr lang="en" sz="1300">
                <a:solidFill>
                  <a:srgbClr val="5F6368"/>
                </a:solidFill>
                <a:latin typeface="Open Sans"/>
                <a:ea typeface="Open Sans"/>
                <a:cs typeface="Open Sans"/>
                <a:sym typeface="Open Sans"/>
              </a:rPr>
              <a:t>- Flujo para que el usuario Artista suba una nueva obra.</a:t>
            </a:r>
            <a:br>
              <a:rPr lang="en" sz="1300">
                <a:solidFill>
                  <a:srgbClr val="5F6368"/>
                </a:solidFill>
                <a:latin typeface="Open Sans"/>
                <a:ea typeface="Open Sans"/>
                <a:cs typeface="Open Sans"/>
                <a:sym typeface="Open Sans"/>
              </a:rPr>
            </a:br>
            <a:r>
              <a:rPr lang="en" sz="1300">
                <a:solidFill>
                  <a:srgbClr val="5F6368"/>
                </a:solidFill>
                <a:latin typeface="Open Sans"/>
                <a:ea typeface="Open Sans"/>
                <a:cs typeface="Open Sans"/>
                <a:sym typeface="Open Sans"/>
              </a:rPr>
              <a:t>- Flujo para que un cliente compre una obra.</a:t>
            </a:r>
            <a:endParaRPr sz="1300"/>
          </a:p>
        </p:txBody>
      </p:sp>
      <p:pic>
        <p:nvPicPr>
          <p:cNvPr id="277" name="Google Shape;277;p53"/>
          <p:cNvPicPr preferRelativeResize="0"/>
          <p:nvPr/>
        </p:nvPicPr>
        <p:blipFill>
          <a:blip r:embed="rId3">
            <a:alphaModFix/>
          </a:blip>
          <a:stretch>
            <a:fillRect/>
          </a:stretch>
        </p:blipFill>
        <p:spPr>
          <a:xfrm>
            <a:off x="3833825" y="469525"/>
            <a:ext cx="2248750" cy="3830076"/>
          </a:xfrm>
          <a:prstGeom prst="rect">
            <a:avLst/>
          </a:prstGeom>
          <a:noFill/>
          <a:ln>
            <a:noFill/>
          </a:ln>
        </p:spPr>
      </p:pic>
      <p:sp>
        <p:nvSpPr>
          <p:cNvPr id="278" name="Google Shape;278;p53"/>
          <p:cNvSpPr txBox="1"/>
          <p:nvPr/>
        </p:nvSpPr>
        <p:spPr>
          <a:xfrm>
            <a:off x="6437725" y="793813"/>
            <a:ext cx="2300700" cy="31815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 sz="1300">
                <a:solidFill>
                  <a:srgbClr val="666666"/>
                </a:solidFill>
                <a:latin typeface="Open Sans"/>
                <a:ea typeface="Open Sans"/>
                <a:cs typeface="Open Sans"/>
                <a:sym typeface="Open Sans"/>
              </a:rPr>
              <a:t>Página</a:t>
            </a:r>
            <a:r>
              <a:rPr b="1" lang="en" sz="1300">
                <a:solidFill>
                  <a:srgbClr val="666666"/>
                </a:solidFill>
                <a:latin typeface="Open Sans"/>
                <a:ea typeface="Open Sans"/>
                <a:cs typeface="Open Sans"/>
                <a:sym typeface="Open Sans"/>
              </a:rPr>
              <a:t> de Inicio</a:t>
            </a:r>
            <a:endParaRPr b="1" sz="1300">
              <a:solidFill>
                <a:srgbClr val="666666"/>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1100">
                <a:solidFill>
                  <a:srgbClr val="666666"/>
                </a:solidFill>
              </a:rPr>
              <a:t>Elemento Principal:</a:t>
            </a:r>
            <a:r>
              <a:rPr lang="en" sz="1100">
                <a:solidFill>
                  <a:srgbClr val="666666"/>
                </a:solidFill>
              </a:rPr>
              <a:t> Carrusel de "Obra Destacada."</a:t>
            </a:r>
            <a:endParaRPr sz="1100">
              <a:solidFill>
                <a:srgbClr val="666666"/>
              </a:solidFill>
            </a:endParaRPr>
          </a:p>
          <a:p>
            <a:pPr indent="-298450" lvl="0" marL="457200" rtl="0" algn="l">
              <a:lnSpc>
                <a:spcPct val="115000"/>
              </a:lnSpc>
              <a:spcBef>
                <a:spcPts val="1200"/>
              </a:spcBef>
              <a:spcAft>
                <a:spcPts val="0"/>
              </a:spcAft>
              <a:buClr>
                <a:srgbClr val="666666"/>
              </a:buClr>
              <a:buSzPts val="1100"/>
              <a:buChar char="●"/>
            </a:pPr>
            <a:r>
              <a:rPr b="1" lang="en" sz="1100">
                <a:solidFill>
                  <a:srgbClr val="666666"/>
                </a:solidFill>
              </a:rPr>
              <a:t>Acción del Usuario:</a:t>
            </a:r>
            <a:r>
              <a:rPr lang="en" sz="1100">
                <a:solidFill>
                  <a:srgbClr val="666666"/>
                </a:solidFill>
              </a:rPr>
              <a:t> El usuario puede deslizarse a través del carrusel para ver obras destacadas.</a:t>
            </a:r>
            <a:endParaRPr sz="1100">
              <a:solidFill>
                <a:srgbClr val="666666"/>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rgbClr val="666666"/>
                </a:solidFill>
              </a:rPr>
              <a:t>Elemento Secundario:</a:t>
            </a:r>
            <a:r>
              <a:rPr lang="en" sz="1100">
                <a:solidFill>
                  <a:srgbClr val="666666"/>
                </a:solidFill>
              </a:rPr>
              <a:t> Galería de obras adicionales.</a:t>
            </a:r>
            <a:endParaRPr sz="1100">
              <a:solidFill>
                <a:srgbClr val="666666"/>
              </a:solidFill>
            </a:endParaRPr>
          </a:p>
          <a:p>
            <a:pPr indent="-298450" lvl="0" marL="457200" rtl="0" algn="l">
              <a:lnSpc>
                <a:spcPct val="115000"/>
              </a:lnSpc>
              <a:spcBef>
                <a:spcPts val="1200"/>
              </a:spcBef>
              <a:spcAft>
                <a:spcPts val="0"/>
              </a:spcAft>
              <a:buClr>
                <a:srgbClr val="666666"/>
              </a:buClr>
              <a:buSzPts val="1100"/>
              <a:buChar char="●"/>
            </a:pPr>
            <a:r>
              <a:rPr b="1" lang="en" sz="1100">
                <a:solidFill>
                  <a:srgbClr val="666666"/>
                </a:solidFill>
              </a:rPr>
              <a:t>Acción del Usuario:</a:t>
            </a:r>
            <a:r>
              <a:rPr lang="en" sz="1100">
                <a:solidFill>
                  <a:srgbClr val="666666"/>
                </a:solidFill>
              </a:rPr>
              <a:t> Seleccionar una obra para ver más detalles o comprar.</a:t>
            </a:r>
            <a:endParaRPr sz="1300"/>
          </a:p>
        </p:txBody>
      </p:sp>
      <p:cxnSp>
        <p:nvCxnSpPr>
          <p:cNvPr id="279" name="Google Shape;279;p53"/>
          <p:cNvCxnSpPr/>
          <p:nvPr/>
        </p:nvCxnSpPr>
        <p:spPr>
          <a:xfrm>
            <a:off x="5402825" y="1278100"/>
            <a:ext cx="918900" cy="0"/>
          </a:xfrm>
          <a:prstGeom prst="straightConnector1">
            <a:avLst/>
          </a:prstGeom>
          <a:noFill/>
          <a:ln cap="flat" cmpd="sng" w="19050">
            <a:solidFill>
              <a:srgbClr val="FBBC04"/>
            </a:solidFill>
            <a:prstDash val="solid"/>
            <a:round/>
            <a:headEnd len="med" w="med" type="none"/>
            <a:tailEnd len="med" w="med" type="triangle"/>
          </a:ln>
        </p:spPr>
      </p:cxnSp>
      <p:cxnSp>
        <p:nvCxnSpPr>
          <p:cNvPr id="280" name="Google Shape;280;p53"/>
          <p:cNvCxnSpPr/>
          <p:nvPr/>
        </p:nvCxnSpPr>
        <p:spPr>
          <a:xfrm rot="10800000">
            <a:off x="4823400" y="2827775"/>
            <a:ext cx="1536600" cy="32100"/>
          </a:xfrm>
          <a:prstGeom prst="straightConnector1">
            <a:avLst/>
          </a:prstGeom>
          <a:noFill/>
          <a:ln cap="flat" cmpd="sng" w="19050">
            <a:solidFill>
              <a:srgbClr val="FBBC04"/>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4"/>
          <p:cNvSpPr txBox="1"/>
          <p:nvPr/>
        </p:nvSpPr>
        <p:spPr>
          <a:xfrm>
            <a:off x="314925" y="469525"/>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Wireframes Digitales</a:t>
            </a:r>
            <a:endParaRPr sz="2400">
              <a:solidFill>
                <a:srgbClr val="5F6368"/>
              </a:solidFill>
              <a:latin typeface="Open Sans"/>
              <a:ea typeface="Open Sans"/>
              <a:cs typeface="Open Sans"/>
              <a:sym typeface="Open Sans"/>
            </a:endParaRPr>
          </a:p>
        </p:txBody>
      </p:sp>
      <p:sp>
        <p:nvSpPr>
          <p:cNvPr id="286" name="Google Shape;286;p54"/>
          <p:cNvSpPr txBox="1"/>
          <p:nvPr/>
        </p:nvSpPr>
        <p:spPr>
          <a:xfrm>
            <a:off x="314925" y="1138375"/>
            <a:ext cx="2961000" cy="684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300">
                <a:solidFill>
                  <a:srgbClr val="5F6368"/>
                </a:solidFill>
                <a:latin typeface="Open Sans"/>
                <a:ea typeface="Open Sans"/>
                <a:cs typeface="Open Sans"/>
                <a:sym typeface="Open Sans"/>
              </a:rPr>
              <a:t>Flujo para que el usuario Artista suba una nueva obra.</a:t>
            </a:r>
            <a:endParaRPr sz="1300"/>
          </a:p>
        </p:txBody>
      </p:sp>
      <p:pic>
        <p:nvPicPr>
          <p:cNvPr id="287" name="Google Shape;287;p54"/>
          <p:cNvPicPr preferRelativeResize="0"/>
          <p:nvPr/>
        </p:nvPicPr>
        <p:blipFill>
          <a:blip r:embed="rId3">
            <a:alphaModFix/>
          </a:blip>
          <a:stretch>
            <a:fillRect/>
          </a:stretch>
        </p:blipFill>
        <p:spPr>
          <a:xfrm>
            <a:off x="6074775" y="469525"/>
            <a:ext cx="2240600" cy="3815077"/>
          </a:xfrm>
          <a:prstGeom prst="rect">
            <a:avLst/>
          </a:prstGeom>
          <a:noFill/>
          <a:ln>
            <a:noFill/>
          </a:ln>
        </p:spPr>
      </p:pic>
      <p:sp>
        <p:nvSpPr>
          <p:cNvPr id="288" name="Google Shape;288;p54"/>
          <p:cNvSpPr txBox="1"/>
          <p:nvPr/>
        </p:nvSpPr>
        <p:spPr>
          <a:xfrm>
            <a:off x="3041400" y="2336500"/>
            <a:ext cx="2240700" cy="89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rgbClr val="666666"/>
                </a:solidFill>
              </a:rPr>
              <a:t>Inicio de Sesión:</a:t>
            </a:r>
            <a:endParaRPr b="1" sz="1100">
              <a:solidFill>
                <a:srgbClr val="666666"/>
              </a:solidFill>
            </a:endParaRPr>
          </a:p>
          <a:p>
            <a:pPr indent="-298450" lvl="0" marL="457200" rtl="0" algn="l">
              <a:lnSpc>
                <a:spcPct val="115000"/>
              </a:lnSpc>
              <a:spcBef>
                <a:spcPts val="1200"/>
              </a:spcBef>
              <a:spcAft>
                <a:spcPts val="0"/>
              </a:spcAft>
              <a:buClr>
                <a:srgbClr val="666666"/>
              </a:buClr>
              <a:buSzPts val="1100"/>
              <a:buChar char="●"/>
            </a:pPr>
            <a:r>
              <a:rPr lang="en" sz="1100">
                <a:solidFill>
                  <a:srgbClr val="666666"/>
                </a:solidFill>
              </a:rPr>
              <a:t>Iniciar sesión con las credenciales de artista.</a:t>
            </a:r>
            <a:endParaRPr sz="1100">
              <a:solidFill>
                <a:srgbClr val="666666"/>
              </a:solidFill>
            </a:endParaRPr>
          </a:p>
        </p:txBody>
      </p:sp>
      <p:cxnSp>
        <p:nvCxnSpPr>
          <p:cNvPr id="289" name="Google Shape;289;p54"/>
          <p:cNvCxnSpPr/>
          <p:nvPr/>
        </p:nvCxnSpPr>
        <p:spPr>
          <a:xfrm>
            <a:off x="5477550" y="3081525"/>
            <a:ext cx="918900" cy="0"/>
          </a:xfrm>
          <a:prstGeom prst="straightConnector1">
            <a:avLst/>
          </a:prstGeom>
          <a:noFill/>
          <a:ln cap="flat" cmpd="sng" w="19050">
            <a:solidFill>
              <a:srgbClr val="FBBC04"/>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5"/>
          <p:cNvSpPr txBox="1"/>
          <p:nvPr/>
        </p:nvSpPr>
        <p:spPr>
          <a:xfrm>
            <a:off x="314925" y="469525"/>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Wireframes Digitales</a:t>
            </a:r>
            <a:endParaRPr sz="2400">
              <a:solidFill>
                <a:srgbClr val="5F6368"/>
              </a:solidFill>
              <a:latin typeface="Open Sans"/>
              <a:ea typeface="Open Sans"/>
              <a:cs typeface="Open Sans"/>
              <a:sym typeface="Open Sans"/>
            </a:endParaRPr>
          </a:p>
        </p:txBody>
      </p:sp>
      <p:sp>
        <p:nvSpPr>
          <p:cNvPr id="295" name="Google Shape;295;p55"/>
          <p:cNvSpPr txBox="1"/>
          <p:nvPr/>
        </p:nvSpPr>
        <p:spPr>
          <a:xfrm>
            <a:off x="314925" y="1138375"/>
            <a:ext cx="2961000" cy="684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300">
                <a:solidFill>
                  <a:srgbClr val="5F6368"/>
                </a:solidFill>
                <a:latin typeface="Open Sans"/>
                <a:ea typeface="Open Sans"/>
                <a:cs typeface="Open Sans"/>
                <a:sym typeface="Open Sans"/>
              </a:rPr>
              <a:t>Flujo para que el usuario Artista suba una nueva obra.</a:t>
            </a:r>
            <a:endParaRPr sz="1300"/>
          </a:p>
        </p:txBody>
      </p:sp>
      <p:pic>
        <p:nvPicPr>
          <p:cNvPr id="296" name="Google Shape;296;p55"/>
          <p:cNvPicPr preferRelativeResize="0"/>
          <p:nvPr/>
        </p:nvPicPr>
        <p:blipFill>
          <a:blip r:embed="rId3">
            <a:alphaModFix/>
          </a:blip>
          <a:stretch>
            <a:fillRect/>
          </a:stretch>
        </p:blipFill>
        <p:spPr>
          <a:xfrm>
            <a:off x="5010325" y="469525"/>
            <a:ext cx="2240600" cy="3815077"/>
          </a:xfrm>
          <a:prstGeom prst="rect">
            <a:avLst/>
          </a:prstGeom>
          <a:noFill/>
          <a:ln>
            <a:noFill/>
          </a:ln>
        </p:spPr>
      </p:pic>
      <p:sp>
        <p:nvSpPr>
          <p:cNvPr id="297" name="Google Shape;297;p55"/>
          <p:cNvSpPr txBox="1"/>
          <p:nvPr/>
        </p:nvSpPr>
        <p:spPr>
          <a:xfrm>
            <a:off x="1419375" y="2022325"/>
            <a:ext cx="2240700" cy="89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rgbClr val="666666"/>
                </a:solidFill>
              </a:rPr>
              <a:t>Pantalla de Perfil del Artista:</a:t>
            </a:r>
            <a:endParaRPr b="1" sz="1100">
              <a:solidFill>
                <a:srgbClr val="666666"/>
              </a:solidFill>
            </a:endParaRPr>
          </a:p>
          <a:p>
            <a:pPr indent="-298450" lvl="0" marL="457200" rtl="0" algn="l">
              <a:lnSpc>
                <a:spcPct val="115000"/>
              </a:lnSpc>
              <a:spcBef>
                <a:spcPts val="1200"/>
              </a:spcBef>
              <a:spcAft>
                <a:spcPts val="0"/>
              </a:spcAft>
              <a:buClr>
                <a:srgbClr val="666666"/>
              </a:buClr>
              <a:buSzPts val="1100"/>
              <a:buChar char="●"/>
            </a:pPr>
            <a:r>
              <a:rPr lang="en" sz="1100">
                <a:solidFill>
                  <a:srgbClr val="666666"/>
                </a:solidFill>
              </a:rPr>
              <a:t>Acceder a su perfil y opciones de cuenta.</a:t>
            </a:r>
            <a:endParaRPr sz="1100">
              <a:solidFill>
                <a:srgbClr val="666666"/>
              </a:solidFill>
            </a:endParaRPr>
          </a:p>
        </p:txBody>
      </p:sp>
      <p:cxnSp>
        <p:nvCxnSpPr>
          <p:cNvPr id="298" name="Google Shape;298;p55"/>
          <p:cNvCxnSpPr/>
          <p:nvPr/>
        </p:nvCxnSpPr>
        <p:spPr>
          <a:xfrm>
            <a:off x="3748825" y="2323875"/>
            <a:ext cx="918900" cy="0"/>
          </a:xfrm>
          <a:prstGeom prst="straightConnector1">
            <a:avLst/>
          </a:prstGeom>
          <a:noFill/>
          <a:ln cap="flat" cmpd="sng" w="19050">
            <a:solidFill>
              <a:srgbClr val="FBBC04"/>
            </a:solidFill>
            <a:prstDash val="solid"/>
            <a:round/>
            <a:headEnd len="med" w="med" type="none"/>
            <a:tailEnd len="med" w="med" type="triangle"/>
          </a:ln>
        </p:spPr>
      </p:cxnSp>
      <p:cxnSp>
        <p:nvCxnSpPr>
          <p:cNvPr id="299" name="Google Shape;299;p55"/>
          <p:cNvCxnSpPr/>
          <p:nvPr/>
        </p:nvCxnSpPr>
        <p:spPr>
          <a:xfrm flipH="1">
            <a:off x="6986250" y="2785175"/>
            <a:ext cx="579600" cy="600"/>
          </a:xfrm>
          <a:prstGeom prst="straightConnector1">
            <a:avLst/>
          </a:prstGeom>
          <a:noFill/>
          <a:ln cap="flat" cmpd="sng" w="19050">
            <a:solidFill>
              <a:srgbClr val="FBBC04"/>
            </a:solidFill>
            <a:prstDash val="solid"/>
            <a:round/>
            <a:headEnd len="med" w="med" type="none"/>
            <a:tailEnd len="med" w="med" type="triangle"/>
          </a:ln>
        </p:spPr>
      </p:cxnSp>
      <p:sp>
        <p:nvSpPr>
          <p:cNvPr id="300" name="Google Shape;300;p55"/>
          <p:cNvSpPr txBox="1"/>
          <p:nvPr/>
        </p:nvSpPr>
        <p:spPr>
          <a:xfrm>
            <a:off x="7651200" y="2523875"/>
            <a:ext cx="1333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Boton para: </a:t>
            </a:r>
            <a:r>
              <a:rPr lang="en" sz="1100">
                <a:solidFill>
                  <a:schemeClr val="dk2"/>
                </a:solidFill>
              </a:rPr>
              <a:t>Subir Nueva Obra</a:t>
            </a:r>
            <a:endParaRPr sz="11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6"/>
          <p:cNvSpPr txBox="1"/>
          <p:nvPr/>
        </p:nvSpPr>
        <p:spPr>
          <a:xfrm>
            <a:off x="314925" y="469525"/>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Wireframes Digitales</a:t>
            </a:r>
            <a:endParaRPr sz="2400">
              <a:solidFill>
                <a:srgbClr val="5F6368"/>
              </a:solidFill>
              <a:latin typeface="Open Sans"/>
              <a:ea typeface="Open Sans"/>
              <a:cs typeface="Open Sans"/>
              <a:sym typeface="Open Sans"/>
            </a:endParaRPr>
          </a:p>
        </p:txBody>
      </p:sp>
      <p:sp>
        <p:nvSpPr>
          <p:cNvPr id="306" name="Google Shape;306;p56"/>
          <p:cNvSpPr txBox="1"/>
          <p:nvPr/>
        </p:nvSpPr>
        <p:spPr>
          <a:xfrm>
            <a:off x="314925" y="1138375"/>
            <a:ext cx="2961000" cy="684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300">
                <a:solidFill>
                  <a:srgbClr val="5F6368"/>
                </a:solidFill>
                <a:latin typeface="Open Sans"/>
                <a:ea typeface="Open Sans"/>
                <a:cs typeface="Open Sans"/>
                <a:sym typeface="Open Sans"/>
              </a:rPr>
              <a:t>Flujo para que el usuario Artista suba una nueva obra.</a:t>
            </a:r>
            <a:endParaRPr sz="1300"/>
          </a:p>
        </p:txBody>
      </p:sp>
      <p:sp>
        <p:nvSpPr>
          <p:cNvPr id="307" name="Google Shape;307;p56"/>
          <p:cNvSpPr txBox="1"/>
          <p:nvPr/>
        </p:nvSpPr>
        <p:spPr>
          <a:xfrm>
            <a:off x="1419375" y="2022325"/>
            <a:ext cx="2240700" cy="167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rgbClr val="666666"/>
                </a:solidFill>
              </a:rPr>
              <a:t>Pantalla de Formulario:</a:t>
            </a:r>
            <a:endParaRPr b="1" sz="1100">
              <a:solidFill>
                <a:srgbClr val="666666"/>
              </a:solidFill>
            </a:endParaRPr>
          </a:p>
          <a:p>
            <a:pPr indent="-298450" lvl="0" marL="457200" rtl="0" algn="l">
              <a:lnSpc>
                <a:spcPct val="115000"/>
              </a:lnSpc>
              <a:spcBef>
                <a:spcPts val="1200"/>
              </a:spcBef>
              <a:spcAft>
                <a:spcPts val="0"/>
              </a:spcAft>
              <a:buClr>
                <a:srgbClr val="666666"/>
              </a:buClr>
              <a:buSzPts val="1100"/>
              <a:buChar char="●"/>
            </a:pPr>
            <a:r>
              <a:rPr lang="en" sz="1100">
                <a:solidFill>
                  <a:srgbClr val="666666"/>
                </a:solidFill>
              </a:rPr>
              <a:t>Completar formulario para subir una nueva obra.</a:t>
            </a:r>
            <a:endParaRPr sz="1100">
              <a:solidFill>
                <a:srgbClr val="666666"/>
              </a:solidFill>
            </a:endParaRPr>
          </a:p>
          <a:p>
            <a:pPr indent="-298450" lvl="0" marL="457200" rtl="0" algn="l">
              <a:lnSpc>
                <a:spcPct val="115000"/>
              </a:lnSpc>
              <a:spcBef>
                <a:spcPts val="0"/>
              </a:spcBef>
              <a:spcAft>
                <a:spcPts val="0"/>
              </a:spcAft>
              <a:buClr>
                <a:srgbClr val="666666"/>
              </a:buClr>
              <a:buSzPts val="1100"/>
              <a:buChar char="●"/>
            </a:pPr>
            <a:r>
              <a:rPr lang="en" sz="1100">
                <a:solidFill>
                  <a:srgbClr val="666666"/>
                </a:solidFill>
              </a:rPr>
              <a:t>Incluir título, descripción, precio, y subir imágenes de la obra.</a:t>
            </a:r>
            <a:endParaRPr sz="1100">
              <a:solidFill>
                <a:srgbClr val="666666"/>
              </a:solidFill>
            </a:endParaRPr>
          </a:p>
        </p:txBody>
      </p:sp>
      <p:cxnSp>
        <p:nvCxnSpPr>
          <p:cNvPr id="308" name="Google Shape;308;p56"/>
          <p:cNvCxnSpPr/>
          <p:nvPr/>
        </p:nvCxnSpPr>
        <p:spPr>
          <a:xfrm>
            <a:off x="3748825" y="2323875"/>
            <a:ext cx="918900" cy="0"/>
          </a:xfrm>
          <a:prstGeom prst="straightConnector1">
            <a:avLst/>
          </a:prstGeom>
          <a:noFill/>
          <a:ln cap="flat" cmpd="sng" w="19050">
            <a:solidFill>
              <a:srgbClr val="FBBC04"/>
            </a:solidFill>
            <a:prstDash val="solid"/>
            <a:round/>
            <a:headEnd len="med" w="med" type="none"/>
            <a:tailEnd len="med" w="med" type="triangle"/>
          </a:ln>
        </p:spPr>
      </p:cxnSp>
      <p:sp>
        <p:nvSpPr>
          <p:cNvPr id="309" name="Google Shape;309;p56"/>
          <p:cNvSpPr txBox="1"/>
          <p:nvPr/>
        </p:nvSpPr>
        <p:spPr>
          <a:xfrm>
            <a:off x="7576500" y="3201575"/>
            <a:ext cx="1333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Boton para: Subir Nueva Obra</a:t>
            </a:r>
            <a:endParaRPr sz="1100">
              <a:solidFill>
                <a:schemeClr val="dk2"/>
              </a:solidFill>
            </a:endParaRPr>
          </a:p>
        </p:txBody>
      </p:sp>
      <p:pic>
        <p:nvPicPr>
          <p:cNvPr id="310" name="Google Shape;310;p56"/>
          <p:cNvPicPr preferRelativeResize="0"/>
          <p:nvPr/>
        </p:nvPicPr>
        <p:blipFill>
          <a:blip r:embed="rId3">
            <a:alphaModFix/>
          </a:blip>
          <a:stretch>
            <a:fillRect/>
          </a:stretch>
        </p:blipFill>
        <p:spPr>
          <a:xfrm>
            <a:off x="4704163" y="563438"/>
            <a:ext cx="2245647" cy="3815077"/>
          </a:xfrm>
          <a:prstGeom prst="rect">
            <a:avLst/>
          </a:prstGeom>
          <a:noFill/>
          <a:ln>
            <a:noFill/>
          </a:ln>
        </p:spPr>
      </p:pic>
      <p:cxnSp>
        <p:nvCxnSpPr>
          <p:cNvPr id="311" name="Google Shape;311;p56"/>
          <p:cNvCxnSpPr/>
          <p:nvPr/>
        </p:nvCxnSpPr>
        <p:spPr>
          <a:xfrm rot="10800000">
            <a:off x="6153850" y="3458225"/>
            <a:ext cx="1305300" cy="9900"/>
          </a:xfrm>
          <a:prstGeom prst="straightConnector1">
            <a:avLst/>
          </a:prstGeom>
          <a:noFill/>
          <a:ln cap="flat" cmpd="sng" w="19050">
            <a:solidFill>
              <a:srgbClr val="FBBC04"/>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7"/>
          <p:cNvSpPr txBox="1"/>
          <p:nvPr/>
        </p:nvSpPr>
        <p:spPr>
          <a:xfrm>
            <a:off x="314925" y="469525"/>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Wireframes Digitales</a:t>
            </a:r>
            <a:endParaRPr sz="2400">
              <a:solidFill>
                <a:srgbClr val="5F6368"/>
              </a:solidFill>
              <a:latin typeface="Open Sans"/>
              <a:ea typeface="Open Sans"/>
              <a:cs typeface="Open Sans"/>
              <a:sym typeface="Open Sans"/>
            </a:endParaRPr>
          </a:p>
        </p:txBody>
      </p:sp>
      <p:sp>
        <p:nvSpPr>
          <p:cNvPr id="317" name="Google Shape;317;p57"/>
          <p:cNvSpPr txBox="1"/>
          <p:nvPr/>
        </p:nvSpPr>
        <p:spPr>
          <a:xfrm>
            <a:off x="314925" y="1138375"/>
            <a:ext cx="2961000" cy="684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300">
                <a:solidFill>
                  <a:srgbClr val="5F6368"/>
                </a:solidFill>
                <a:latin typeface="Open Sans"/>
                <a:ea typeface="Open Sans"/>
                <a:cs typeface="Open Sans"/>
                <a:sym typeface="Open Sans"/>
              </a:rPr>
              <a:t>Flujo para que el usuario Artista suba una nueva obra.</a:t>
            </a:r>
            <a:endParaRPr sz="1300"/>
          </a:p>
        </p:txBody>
      </p:sp>
      <p:sp>
        <p:nvSpPr>
          <p:cNvPr id="318" name="Google Shape;318;p57"/>
          <p:cNvSpPr txBox="1"/>
          <p:nvPr/>
        </p:nvSpPr>
        <p:spPr>
          <a:xfrm>
            <a:off x="1419375" y="2022325"/>
            <a:ext cx="2240700" cy="167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rgbClr val="666666"/>
                </a:solidFill>
              </a:rPr>
              <a:t>Pantalla de </a:t>
            </a:r>
            <a:r>
              <a:rPr b="1" lang="en" sz="1100">
                <a:solidFill>
                  <a:srgbClr val="666666"/>
                </a:solidFill>
              </a:rPr>
              <a:t>Confirmación de Subida de Obra</a:t>
            </a:r>
            <a:r>
              <a:rPr b="1" lang="en" sz="1100">
                <a:solidFill>
                  <a:srgbClr val="666666"/>
                </a:solidFill>
              </a:rPr>
              <a:t>:</a:t>
            </a:r>
            <a:endParaRPr b="1" sz="1100">
              <a:solidFill>
                <a:srgbClr val="666666"/>
              </a:solidFill>
            </a:endParaRPr>
          </a:p>
          <a:p>
            <a:pPr indent="-298450" lvl="0" marL="457200" rtl="0" algn="l">
              <a:lnSpc>
                <a:spcPct val="115000"/>
              </a:lnSpc>
              <a:spcBef>
                <a:spcPts val="1200"/>
              </a:spcBef>
              <a:spcAft>
                <a:spcPts val="0"/>
              </a:spcAft>
              <a:buClr>
                <a:srgbClr val="666666"/>
              </a:buClr>
              <a:buSzPts val="1100"/>
              <a:buChar char="●"/>
            </a:pPr>
            <a:r>
              <a:rPr lang="en" sz="1100">
                <a:solidFill>
                  <a:srgbClr val="666666"/>
                </a:solidFill>
              </a:rPr>
              <a:t>Confirmar que la obra se ha subido exitosamente.</a:t>
            </a:r>
            <a:endParaRPr sz="1100">
              <a:solidFill>
                <a:srgbClr val="666666"/>
              </a:solidFill>
            </a:endParaRPr>
          </a:p>
          <a:p>
            <a:pPr indent="-298450" lvl="0" marL="457200" rtl="0" algn="l">
              <a:lnSpc>
                <a:spcPct val="115000"/>
              </a:lnSpc>
              <a:spcBef>
                <a:spcPts val="0"/>
              </a:spcBef>
              <a:spcAft>
                <a:spcPts val="0"/>
              </a:spcAft>
              <a:buClr>
                <a:srgbClr val="666666"/>
              </a:buClr>
              <a:buSzPts val="1100"/>
              <a:buChar char="●"/>
            </a:pPr>
            <a:r>
              <a:rPr lang="en" sz="1100">
                <a:solidFill>
                  <a:srgbClr val="666666"/>
                </a:solidFill>
              </a:rPr>
              <a:t>Mostrar la obra en la galería personal del artista.</a:t>
            </a:r>
            <a:endParaRPr sz="1100">
              <a:solidFill>
                <a:srgbClr val="666666"/>
              </a:solidFill>
            </a:endParaRPr>
          </a:p>
        </p:txBody>
      </p:sp>
      <p:cxnSp>
        <p:nvCxnSpPr>
          <p:cNvPr id="319" name="Google Shape;319;p57"/>
          <p:cNvCxnSpPr/>
          <p:nvPr/>
        </p:nvCxnSpPr>
        <p:spPr>
          <a:xfrm>
            <a:off x="3748825" y="2323875"/>
            <a:ext cx="918900" cy="0"/>
          </a:xfrm>
          <a:prstGeom prst="straightConnector1">
            <a:avLst/>
          </a:prstGeom>
          <a:noFill/>
          <a:ln cap="flat" cmpd="sng" w="19050">
            <a:solidFill>
              <a:srgbClr val="FBBC04"/>
            </a:solidFill>
            <a:prstDash val="solid"/>
            <a:round/>
            <a:headEnd len="med" w="med" type="none"/>
            <a:tailEnd len="med" w="med" type="triangle"/>
          </a:ln>
        </p:spPr>
      </p:cxnSp>
      <p:pic>
        <p:nvPicPr>
          <p:cNvPr id="320" name="Google Shape;320;p57"/>
          <p:cNvPicPr preferRelativeResize="0"/>
          <p:nvPr/>
        </p:nvPicPr>
        <p:blipFill>
          <a:blip r:embed="rId3">
            <a:alphaModFix/>
          </a:blip>
          <a:stretch>
            <a:fillRect/>
          </a:stretch>
        </p:blipFill>
        <p:spPr>
          <a:xfrm>
            <a:off x="4756475" y="291199"/>
            <a:ext cx="2337625" cy="4062625"/>
          </a:xfrm>
          <a:prstGeom prst="rect">
            <a:avLst/>
          </a:prstGeom>
          <a:noFill/>
          <a:ln>
            <a:noFill/>
          </a:ln>
        </p:spPr>
      </p:pic>
      <p:cxnSp>
        <p:nvCxnSpPr>
          <p:cNvPr id="321" name="Google Shape;321;p57"/>
          <p:cNvCxnSpPr/>
          <p:nvPr/>
        </p:nvCxnSpPr>
        <p:spPr>
          <a:xfrm flipH="1" rot="10800000">
            <a:off x="3660075" y="2817100"/>
            <a:ext cx="1739400" cy="278100"/>
          </a:xfrm>
          <a:prstGeom prst="straightConnector1">
            <a:avLst/>
          </a:prstGeom>
          <a:noFill/>
          <a:ln cap="flat" cmpd="sng" w="19050">
            <a:solidFill>
              <a:srgbClr val="FBBC04"/>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8"/>
          <p:cNvSpPr/>
          <p:nvPr/>
        </p:nvSpPr>
        <p:spPr>
          <a:xfrm>
            <a:off x="3340075" y="106700"/>
            <a:ext cx="5554500" cy="495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8"/>
          <p:cNvSpPr txBox="1"/>
          <p:nvPr/>
        </p:nvSpPr>
        <p:spPr>
          <a:xfrm>
            <a:off x="517675" y="524350"/>
            <a:ext cx="7000800" cy="9789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Prototipo de</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Baja Fidelidad</a:t>
            </a:r>
            <a:endParaRPr sz="2400">
              <a:solidFill>
                <a:srgbClr val="5F6368"/>
              </a:solidFill>
              <a:latin typeface="Open Sans"/>
              <a:ea typeface="Open Sans"/>
              <a:cs typeface="Open Sans"/>
              <a:sym typeface="Open Sans"/>
            </a:endParaRPr>
          </a:p>
        </p:txBody>
      </p:sp>
      <p:sp>
        <p:nvSpPr>
          <p:cNvPr id="328" name="Google Shape;328;p58"/>
          <p:cNvSpPr txBox="1"/>
          <p:nvPr/>
        </p:nvSpPr>
        <p:spPr>
          <a:xfrm>
            <a:off x="532875" y="1793800"/>
            <a:ext cx="2915400" cy="723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u="sng">
                <a:solidFill>
                  <a:schemeClr val="hlink"/>
                </a:solidFill>
                <a:latin typeface="Open Sans"/>
                <a:ea typeface="Open Sans"/>
                <a:cs typeface="Open Sans"/>
                <a:sym typeface="Open Sans"/>
                <a:hlinkClick r:id="rId3"/>
              </a:rPr>
              <a:t>Prototipo App Artistas Locales</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pic>
        <p:nvPicPr>
          <p:cNvPr id="329" name="Google Shape;329;p58"/>
          <p:cNvPicPr preferRelativeResize="0"/>
          <p:nvPr/>
        </p:nvPicPr>
        <p:blipFill>
          <a:blip r:embed="rId4">
            <a:alphaModFix/>
          </a:blip>
          <a:stretch>
            <a:fillRect/>
          </a:stretch>
        </p:blipFill>
        <p:spPr>
          <a:xfrm>
            <a:off x="4001163" y="191976"/>
            <a:ext cx="4232326" cy="4759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1"/>
          <p:cNvSpPr/>
          <p:nvPr/>
        </p:nvSpPr>
        <p:spPr>
          <a:xfrm>
            <a:off x="5517175" y="638725"/>
            <a:ext cx="3380400" cy="41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1"/>
          <p:cNvSpPr txBox="1"/>
          <p:nvPr/>
        </p:nvSpPr>
        <p:spPr>
          <a:xfrm>
            <a:off x="1231075" y="1152213"/>
            <a:ext cx="4086000" cy="19470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El Producto:</a:t>
            </a:r>
            <a:endParaRPr>
              <a:solidFill>
                <a:srgbClr val="4285F4"/>
              </a:solidFill>
              <a:latin typeface="Open Sans SemiBold"/>
              <a:ea typeface="Open Sans SemiBold"/>
              <a:cs typeface="Open Sans SemiBold"/>
              <a:sym typeface="Open Sans SemiBold"/>
            </a:endParaRPr>
          </a:p>
          <a:p>
            <a:pPr indent="0" lvl="0" marL="0" rtl="0" algn="just">
              <a:lnSpc>
                <a:spcPct val="150000"/>
              </a:lnSpc>
              <a:spcBef>
                <a:spcPts val="0"/>
              </a:spcBef>
              <a:spcAft>
                <a:spcPts val="0"/>
              </a:spcAft>
              <a:buClr>
                <a:schemeClr val="dk1"/>
              </a:buClr>
              <a:buSzPts val="1100"/>
              <a:buFont typeface="Arial"/>
              <a:buNone/>
            </a:pPr>
            <a:r>
              <a:rPr lang="en" sz="1100">
                <a:solidFill>
                  <a:srgbClr val="5F6368"/>
                </a:solidFill>
                <a:latin typeface="Open Sans"/>
                <a:ea typeface="Open Sans"/>
                <a:cs typeface="Open Sans"/>
                <a:sym typeface="Open Sans"/>
              </a:rPr>
              <a:t>La aplicación diseñada es una plataforma digital para que artistas locales publiquen y vendan sus obras, y los clientes puedan adquirirlas fácilmente. La app está dirigida tanto a artistas que buscan una manera sencilla de mostrar y comercializar sus creaciones, como a clientes interesados en apoyar el arte local y comprar piezas únicas de forma directa.</a:t>
            </a:r>
            <a:endParaRPr b="1" sz="1100">
              <a:solidFill>
                <a:srgbClr val="1967D2"/>
              </a:solidFill>
              <a:latin typeface="Open Sans"/>
              <a:ea typeface="Open Sans"/>
              <a:cs typeface="Open Sans"/>
              <a:sym typeface="Open Sans"/>
            </a:endParaRPr>
          </a:p>
        </p:txBody>
      </p:sp>
      <p:sp>
        <p:nvSpPr>
          <p:cNvPr id="163" name="Google Shape;163;p41"/>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Descripción</a:t>
            </a:r>
            <a:r>
              <a:rPr lang="en" sz="2400">
                <a:solidFill>
                  <a:srgbClr val="5F6368"/>
                </a:solidFill>
                <a:latin typeface="Open Sans"/>
                <a:ea typeface="Open Sans"/>
                <a:cs typeface="Open Sans"/>
                <a:sym typeface="Open Sans"/>
              </a:rPr>
              <a:t> General del Proyecto</a:t>
            </a:r>
            <a:endParaRPr sz="2400">
              <a:solidFill>
                <a:srgbClr val="5F6368"/>
              </a:solidFill>
              <a:latin typeface="Open Sans"/>
              <a:ea typeface="Open Sans"/>
              <a:cs typeface="Open Sans"/>
              <a:sym typeface="Open Sans"/>
            </a:endParaRPr>
          </a:p>
        </p:txBody>
      </p:sp>
      <p:sp>
        <p:nvSpPr>
          <p:cNvPr id="164" name="Google Shape;164;p41"/>
          <p:cNvSpPr/>
          <p:nvPr/>
        </p:nvSpPr>
        <p:spPr>
          <a:xfrm>
            <a:off x="517675" y="1152212"/>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1"/>
          <p:cNvSpPr txBox="1"/>
          <p:nvPr/>
        </p:nvSpPr>
        <p:spPr>
          <a:xfrm>
            <a:off x="1231075" y="3172985"/>
            <a:ext cx="3446100" cy="69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Duración del Proyecto:</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Desde Agosto 2024 hasta Septiembre 2024.</a:t>
            </a:r>
            <a:endParaRPr b="1" sz="1200">
              <a:solidFill>
                <a:srgbClr val="4285F4"/>
              </a:solidFill>
              <a:latin typeface="Open Sans"/>
              <a:ea typeface="Open Sans"/>
              <a:cs typeface="Open Sans"/>
              <a:sym typeface="Open Sans"/>
            </a:endParaRPr>
          </a:p>
        </p:txBody>
      </p:sp>
      <p:sp>
        <p:nvSpPr>
          <p:cNvPr id="166" name="Google Shape;166;p41"/>
          <p:cNvSpPr/>
          <p:nvPr/>
        </p:nvSpPr>
        <p:spPr>
          <a:xfrm>
            <a:off x="517675" y="3172985"/>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1"/>
          <p:cNvSpPr/>
          <p:nvPr/>
        </p:nvSpPr>
        <p:spPr>
          <a:xfrm>
            <a:off x="643388" y="3299236"/>
            <a:ext cx="261874" cy="260801"/>
          </a:xfrm>
          <a:custGeom>
            <a:rect b="b" l="l" r="r" t="t"/>
            <a:pathLst>
              <a:path extrusionOk="0" h="1045" w="1048">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68" name="Google Shape;168;p41"/>
          <p:cNvSpPr/>
          <p:nvPr/>
        </p:nvSpPr>
        <p:spPr>
          <a:xfrm>
            <a:off x="610514" y="1300275"/>
            <a:ext cx="327623" cy="217176"/>
          </a:xfrm>
          <a:custGeom>
            <a:rect b="b" l="l" r="r" t="t"/>
            <a:pathLst>
              <a:path extrusionOk="0" h="765" w="1149">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pic>
        <p:nvPicPr>
          <p:cNvPr id="169" name="Google Shape;169;p41"/>
          <p:cNvPicPr preferRelativeResize="0"/>
          <p:nvPr/>
        </p:nvPicPr>
        <p:blipFill>
          <a:blip r:embed="rId3">
            <a:alphaModFix/>
          </a:blip>
          <a:stretch>
            <a:fillRect/>
          </a:stretch>
        </p:blipFill>
        <p:spPr>
          <a:xfrm>
            <a:off x="5517175" y="1122638"/>
            <a:ext cx="3380400" cy="313346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9"/>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Estudio de Usabilidad</a:t>
            </a:r>
            <a:r>
              <a:rPr lang="en" sz="2400">
                <a:solidFill>
                  <a:srgbClr val="5F6368"/>
                </a:solidFill>
                <a:latin typeface="Open Sans"/>
                <a:ea typeface="Open Sans"/>
                <a:cs typeface="Open Sans"/>
                <a:sym typeface="Open Sans"/>
              </a:rPr>
              <a:t>: Hallazgos</a:t>
            </a:r>
            <a:endParaRPr sz="2400">
              <a:solidFill>
                <a:srgbClr val="5F6368"/>
              </a:solidFill>
              <a:latin typeface="Open Sans"/>
              <a:ea typeface="Open Sans"/>
              <a:cs typeface="Open Sans"/>
              <a:sym typeface="Open Sans"/>
            </a:endParaRPr>
          </a:p>
        </p:txBody>
      </p:sp>
      <p:sp>
        <p:nvSpPr>
          <p:cNvPr id="335" name="Google Shape;335;p59"/>
          <p:cNvSpPr txBox="1"/>
          <p:nvPr/>
        </p:nvSpPr>
        <p:spPr>
          <a:xfrm>
            <a:off x="517675" y="987000"/>
            <a:ext cx="8275500" cy="1391400"/>
          </a:xfrm>
          <a:prstGeom prst="rect">
            <a:avLst/>
          </a:prstGeom>
          <a:noFill/>
          <a:ln>
            <a:noFill/>
          </a:ln>
        </p:spPr>
        <p:txBody>
          <a:bodyPr anchorCtr="0" anchor="t" bIns="91425" lIns="0" spcFirstLastPara="1" rIns="91425" wrap="square" tIns="91425">
            <a:spAutoFit/>
          </a:bodyPr>
          <a:lstStyle/>
          <a:p>
            <a:pPr indent="0" lvl="0" marL="0" rtl="0" algn="just">
              <a:lnSpc>
                <a:spcPct val="115000"/>
              </a:lnSpc>
              <a:spcBef>
                <a:spcPts val="0"/>
              </a:spcBef>
              <a:spcAft>
                <a:spcPts val="0"/>
              </a:spcAft>
              <a:buNone/>
            </a:pPr>
            <a:r>
              <a:rPr lang="en">
                <a:solidFill>
                  <a:srgbClr val="5F6368"/>
                </a:solidFill>
                <a:latin typeface="Open Sans"/>
                <a:ea typeface="Open Sans"/>
                <a:cs typeface="Open Sans"/>
                <a:sym typeface="Open Sans"/>
              </a:rPr>
              <a:t>En el estudio de usabilidad realizado para la app de artistas locales, se llevaron a cabo pruebas con cinco participantes para evaluar la funcionalidad y la experiencia del usuario en varias secciones clave de la aplicación. A través de estas pruebas, se identificaron varias áreas de mejora y oportunidades para optimizar la experiencia general del usuario.</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p:txBody>
      </p:sp>
      <p:sp>
        <p:nvSpPr>
          <p:cNvPr id="336" name="Google Shape;336;p59"/>
          <p:cNvSpPr txBox="1"/>
          <p:nvPr/>
        </p:nvSpPr>
        <p:spPr>
          <a:xfrm>
            <a:off x="517675" y="222532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29900"/>
                </a:solidFill>
                <a:latin typeface="Open Sans"/>
                <a:ea typeface="Open Sans"/>
                <a:cs typeface="Open Sans"/>
                <a:sym typeface="Open Sans"/>
              </a:rPr>
              <a:t>Hallazgos de la Ronda 1</a:t>
            </a:r>
            <a:endParaRPr b="1">
              <a:solidFill>
                <a:srgbClr val="F29900"/>
              </a:solidFill>
            </a:endParaRPr>
          </a:p>
        </p:txBody>
      </p:sp>
      <p:sp>
        <p:nvSpPr>
          <p:cNvPr id="337" name="Google Shape;337;p59"/>
          <p:cNvSpPr/>
          <p:nvPr/>
        </p:nvSpPr>
        <p:spPr>
          <a:xfrm>
            <a:off x="4572000" y="2625525"/>
            <a:ext cx="4221300" cy="2362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9"/>
          <p:cNvSpPr txBox="1"/>
          <p:nvPr/>
        </p:nvSpPr>
        <p:spPr>
          <a:xfrm>
            <a:off x="4984525" y="2686100"/>
            <a:ext cx="36912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5F6368"/>
                </a:solidFill>
                <a:latin typeface="Open Sans"/>
                <a:ea typeface="Open Sans"/>
                <a:cs typeface="Open Sans"/>
                <a:sym typeface="Open Sans"/>
              </a:rPr>
              <a:t>Los usuarios tuvieron problemas para encontrar la opción para editar su perfil.</a:t>
            </a:r>
            <a:endParaRPr sz="1300"/>
          </a:p>
        </p:txBody>
      </p:sp>
      <p:sp>
        <p:nvSpPr>
          <p:cNvPr id="339" name="Google Shape;339;p59"/>
          <p:cNvSpPr/>
          <p:nvPr/>
        </p:nvSpPr>
        <p:spPr>
          <a:xfrm>
            <a:off x="4671550" y="271479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340" name="Google Shape;340;p59"/>
          <p:cNvSpPr txBox="1"/>
          <p:nvPr/>
        </p:nvSpPr>
        <p:spPr>
          <a:xfrm>
            <a:off x="4984525" y="3452075"/>
            <a:ext cx="36912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5F6368"/>
                </a:solidFill>
                <a:latin typeface="Open Sans"/>
                <a:ea typeface="Open Sans"/>
                <a:cs typeface="Open Sans"/>
                <a:sym typeface="Open Sans"/>
              </a:rPr>
              <a:t>Los usuarios se frustraron con el proceso de pago durante la compra de obras.</a:t>
            </a:r>
            <a:endParaRPr sz="1300"/>
          </a:p>
        </p:txBody>
      </p:sp>
      <p:sp>
        <p:nvSpPr>
          <p:cNvPr id="341" name="Google Shape;341;p59"/>
          <p:cNvSpPr/>
          <p:nvPr/>
        </p:nvSpPr>
        <p:spPr>
          <a:xfrm>
            <a:off x="4671550" y="364244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342" name="Google Shape;342;p59"/>
          <p:cNvSpPr txBox="1"/>
          <p:nvPr/>
        </p:nvSpPr>
        <p:spPr>
          <a:xfrm>
            <a:off x="4984525" y="222532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29900"/>
                </a:solidFill>
                <a:latin typeface="Open Sans"/>
                <a:ea typeface="Open Sans"/>
                <a:cs typeface="Open Sans"/>
                <a:sym typeface="Open Sans"/>
              </a:rPr>
              <a:t>Hallazgos de la Ronda 2</a:t>
            </a:r>
            <a:endParaRPr b="1">
              <a:solidFill>
                <a:srgbClr val="F29900"/>
              </a:solidFill>
            </a:endParaRPr>
          </a:p>
        </p:txBody>
      </p:sp>
      <p:sp>
        <p:nvSpPr>
          <p:cNvPr id="343" name="Google Shape;343;p59"/>
          <p:cNvSpPr txBox="1"/>
          <p:nvPr/>
        </p:nvSpPr>
        <p:spPr>
          <a:xfrm>
            <a:off x="5014651" y="4116275"/>
            <a:ext cx="36912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5F6368"/>
                </a:solidFill>
                <a:latin typeface="Open Sans"/>
                <a:ea typeface="Open Sans"/>
                <a:cs typeface="Open Sans"/>
                <a:sym typeface="Open Sans"/>
              </a:rPr>
              <a:t>Los usuarios no comprendieron claramente la sección de técnicas artísticas, lo que sugiere la necesidad de mejorar la interfaz para esta funcionalidad.</a:t>
            </a:r>
            <a:endParaRPr sz="1300"/>
          </a:p>
        </p:txBody>
      </p:sp>
      <p:sp>
        <p:nvSpPr>
          <p:cNvPr id="344" name="Google Shape;344;p59"/>
          <p:cNvSpPr/>
          <p:nvPr/>
        </p:nvSpPr>
        <p:spPr>
          <a:xfrm>
            <a:off x="4671538" y="439239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345" name="Google Shape;345;p59"/>
          <p:cNvSpPr/>
          <p:nvPr/>
        </p:nvSpPr>
        <p:spPr>
          <a:xfrm>
            <a:off x="147225" y="2571750"/>
            <a:ext cx="4152000" cy="24162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9"/>
          <p:cNvSpPr txBox="1"/>
          <p:nvPr/>
        </p:nvSpPr>
        <p:spPr>
          <a:xfrm>
            <a:off x="650325" y="2714800"/>
            <a:ext cx="35220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5F6368"/>
                </a:solidFill>
                <a:latin typeface="Open Sans"/>
                <a:ea typeface="Open Sans"/>
                <a:cs typeface="Open Sans"/>
                <a:sym typeface="Open Sans"/>
              </a:rPr>
              <a:t>Los usuarios encontraron fácilmente las opciones de navegación en la página de inicio.</a:t>
            </a:r>
            <a:endParaRPr sz="1300"/>
          </a:p>
        </p:txBody>
      </p:sp>
      <p:sp>
        <p:nvSpPr>
          <p:cNvPr id="347" name="Google Shape;347;p59"/>
          <p:cNvSpPr/>
          <p:nvPr/>
        </p:nvSpPr>
        <p:spPr>
          <a:xfrm>
            <a:off x="242875" y="271479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348" name="Google Shape;348;p59"/>
          <p:cNvSpPr txBox="1"/>
          <p:nvPr/>
        </p:nvSpPr>
        <p:spPr>
          <a:xfrm>
            <a:off x="650325" y="3477425"/>
            <a:ext cx="35220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5F6368"/>
                </a:solidFill>
                <a:latin typeface="Open Sans"/>
                <a:ea typeface="Open Sans"/>
                <a:cs typeface="Open Sans"/>
                <a:sym typeface="Open Sans"/>
              </a:rPr>
              <a:t>Los usuarios tuvieron dificultades para ver las descripciones de los artistas en la sección de Artistas.</a:t>
            </a:r>
            <a:endParaRPr sz="1300"/>
          </a:p>
        </p:txBody>
      </p:sp>
      <p:sp>
        <p:nvSpPr>
          <p:cNvPr id="349" name="Google Shape;349;p59"/>
          <p:cNvSpPr/>
          <p:nvPr/>
        </p:nvSpPr>
        <p:spPr>
          <a:xfrm>
            <a:off x="242875" y="364244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350" name="Google Shape;350;p59"/>
          <p:cNvSpPr txBox="1"/>
          <p:nvPr/>
        </p:nvSpPr>
        <p:spPr>
          <a:xfrm>
            <a:off x="650326" y="4329700"/>
            <a:ext cx="35220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5F6368"/>
                </a:solidFill>
                <a:latin typeface="Open Sans"/>
                <a:ea typeface="Open Sans"/>
                <a:cs typeface="Open Sans"/>
                <a:sym typeface="Open Sans"/>
              </a:rPr>
              <a:t>Los usuarios experimentaron problemas para encontrar la información de las obras en la Galería de Obras.</a:t>
            </a:r>
            <a:endParaRPr sz="1300"/>
          </a:p>
        </p:txBody>
      </p:sp>
      <p:sp>
        <p:nvSpPr>
          <p:cNvPr id="351" name="Google Shape;351;p59"/>
          <p:cNvSpPr/>
          <p:nvPr/>
        </p:nvSpPr>
        <p:spPr>
          <a:xfrm>
            <a:off x="242863" y="439239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A853"/>
        </a:solidFill>
      </p:bgPr>
    </p:bg>
    <p:spTree>
      <p:nvGrpSpPr>
        <p:cNvPr id="355" name="Shape 355"/>
        <p:cNvGrpSpPr/>
        <p:nvPr/>
      </p:nvGrpSpPr>
      <p:grpSpPr>
        <a:xfrm>
          <a:off x="0" y="0"/>
          <a:ext cx="0" cy="0"/>
          <a:chOff x="0" y="0"/>
          <a:chExt cx="0" cy="0"/>
        </a:xfrm>
      </p:grpSpPr>
      <p:sp>
        <p:nvSpPr>
          <p:cNvPr id="356" name="Google Shape;356;p60"/>
          <p:cNvSpPr txBox="1"/>
          <p:nvPr/>
        </p:nvSpPr>
        <p:spPr>
          <a:xfrm>
            <a:off x="3721275" y="2048400"/>
            <a:ext cx="39900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Prototipo de alta fidelidad</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Accesibilidad</a:t>
            </a:r>
            <a:endParaRPr>
              <a:solidFill>
                <a:srgbClr val="FFFFFF"/>
              </a:solidFill>
              <a:latin typeface="Open Sans"/>
              <a:ea typeface="Open Sans"/>
              <a:cs typeface="Open Sans"/>
              <a:sym typeface="Open Sans"/>
            </a:endParaRPr>
          </a:p>
        </p:txBody>
      </p:sp>
      <p:sp>
        <p:nvSpPr>
          <p:cNvPr id="357" name="Google Shape;357;p60"/>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Refinamiento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del diseño</a:t>
            </a:r>
            <a:endParaRPr sz="2400">
              <a:solidFill>
                <a:srgbClr val="FFFFFF"/>
              </a:solidFill>
              <a:latin typeface="Open Sans"/>
              <a:ea typeface="Open Sans"/>
              <a:cs typeface="Open Sans"/>
              <a:sym typeface="Open Sans"/>
            </a:endParaRPr>
          </a:p>
        </p:txBody>
      </p:sp>
      <p:cxnSp>
        <p:nvCxnSpPr>
          <p:cNvPr id="358" name="Google Shape;358;p60"/>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1"/>
          <p:cNvSpPr txBox="1"/>
          <p:nvPr/>
        </p:nvSpPr>
        <p:spPr>
          <a:xfrm>
            <a:off x="517675" y="524350"/>
            <a:ext cx="20754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Maquetas</a:t>
            </a:r>
            <a:endParaRPr sz="2400">
              <a:solidFill>
                <a:srgbClr val="5F6368"/>
              </a:solidFill>
              <a:latin typeface="Open Sans"/>
              <a:ea typeface="Open Sans"/>
              <a:cs typeface="Open Sans"/>
              <a:sym typeface="Open Sans"/>
            </a:endParaRPr>
          </a:p>
        </p:txBody>
      </p:sp>
      <p:sp>
        <p:nvSpPr>
          <p:cNvPr id="364" name="Google Shape;364;p61"/>
          <p:cNvSpPr txBox="1"/>
          <p:nvPr/>
        </p:nvSpPr>
        <p:spPr>
          <a:xfrm>
            <a:off x="517675" y="1522550"/>
            <a:ext cx="2421300" cy="2662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Después de las pruebas de facilidad de uso, noté que los usuarios tenían dificultades para encontrar la opción de comprar arte, así que ajusté el </a:t>
            </a:r>
            <a:r>
              <a:rPr lang="en">
                <a:solidFill>
                  <a:srgbClr val="5F6368"/>
                </a:solidFill>
                <a:latin typeface="Open Sans"/>
                <a:ea typeface="Open Sans"/>
                <a:cs typeface="Open Sans"/>
                <a:sym typeface="Open Sans"/>
              </a:rPr>
              <a:t>botón</a:t>
            </a:r>
            <a:r>
              <a:rPr lang="en">
                <a:solidFill>
                  <a:srgbClr val="5F6368"/>
                </a:solidFill>
                <a:latin typeface="Open Sans"/>
                <a:ea typeface="Open Sans"/>
                <a:cs typeface="Open Sans"/>
                <a:sym typeface="Open Sans"/>
              </a:rPr>
              <a:t> “Ver más obras”.</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sp>
        <p:nvSpPr>
          <p:cNvPr id="365" name="Google Shape;365;p61"/>
          <p:cNvSpPr/>
          <p:nvPr/>
        </p:nvSpPr>
        <p:spPr>
          <a:xfrm>
            <a:off x="3724563" y="667688"/>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1"/>
          <p:cNvSpPr txBox="1"/>
          <p:nvPr/>
        </p:nvSpPr>
        <p:spPr>
          <a:xfrm>
            <a:off x="4014525" y="1811438"/>
            <a:ext cx="1239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Image of selected screen before usability study</a:t>
            </a:r>
            <a:endParaRPr sz="1200">
              <a:solidFill>
                <a:srgbClr val="5F6368"/>
              </a:solidFill>
              <a:latin typeface="Open Sans"/>
              <a:ea typeface="Open Sans"/>
              <a:cs typeface="Open Sans"/>
              <a:sym typeface="Open Sans"/>
            </a:endParaRPr>
          </a:p>
        </p:txBody>
      </p:sp>
      <p:sp>
        <p:nvSpPr>
          <p:cNvPr id="367" name="Google Shape;367;p61"/>
          <p:cNvSpPr/>
          <p:nvPr/>
        </p:nvSpPr>
        <p:spPr>
          <a:xfrm>
            <a:off x="6780138" y="685988"/>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8" name="Google Shape;368;p61"/>
          <p:cNvCxnSpPr/>
          <p:nvPr/>
        </p:nvCxnSpPr>
        <p:spPr>
          <a:xfrm>
            <a:off x="5934400" y="2244188"/>
            <a:ext cx="454800" cy="21300"/>
          </a:xfrm>
          <a:prstGeom prst="straightConnector1">
            <a:avLst/>
          </a:prstGeom>
          <a:noFill/>
          <a:ln cap="flat" cmpd="sng" w="28575">
            <a:solidFill>
              <a:srgbClr val="34A853"/>
            </a:solidFill>
            <a:prstDash val="solid"/>
            <a:round/>
            <a:headEnd len="med" w="med" type="none"/>
            <a:tailEnd len="med" w="med" type="triangle"/>
          </a:ln>
        </p:spPr>
      </p:cxnSp>
      <p:sp>
        <p:nvSpPr>
          <p:cNvPr id="369" name="Google Shape;369;p61"/>
          <p:cNvSpPr txBox="1"/>
          <p:nvPr/>
        </p:nvSpPr>
        <p:spPr>
          <a:xfrm>
            <a:off x="3318375" y="270988"/>
            <a:ext cx="2631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Antes del Estudio de Usabilidad</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sp>
        <p:nvSpPr>
          <p:cNvPr id="370" name="Google Shape;370;p61"/>
          <p:cNvSpPr txBox="1"/>
          <p:nvPr/>
        </p:nvSpPr>
        <p:spPr>
          <a:xfrm>
            <a:off x="6373975" y="270988"/>
            <a:ext cx="2631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Después</a:t>
            </a:r>
            <a:r>
              <a:rPr lang="en" sz="1200">
                <a:solidFill>
                  <a:srgbClr val="34A853"/>
                </a:solidFill>
                <a:latin typeface="Open Sans"/>
                <a:ea typeface="Open Sans"/>
                <a:cs typeface="Open Sans"/>
                <a:sym typeface="Open Sans"/>
              </a:rPr>
              <a:t> del Estudio de Usabilidad</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sp>
        <p:nvSpPr>
          <p:cNvPr id="371" name="Google Shape;371;p61"/>
          <p:cNvSpPr txBox="1"/>
          <p:nvPr/>
        </p:nvSpPr>
        <p:spPr>
          <a:xfrm>
            <a:off x="7070125" y="1811438"/>
            <a:ext cx="1239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Image of selected screen after usability study</a:t>
            </a:r>
            <a:endParaRPr sz="1200">
              <a:solidFill>
                <a:srgbClr val="5F6368"/>
              </a:solidFill>
              <a:latin typeface="Open Sans"/>
              <a:ea typeface="Open Sans"/>
              <a:cs typeface="Open Sans"/>
              <a:sym typeface="Open Sans"/>
            </a:endParaRPr>
          </a:p>
        </p:txBody>
      </p:sp>
      <p:pic>
        <p:nvPicPr>
          <p:cNvPr id="372" name="Google Shape;372;p61"/>
          <p:cNvPicPr preferRelativeResize="0"/>
          <p:nvPr/>
        </p:nvPicPr>
        <p:blipFill>
          <a:blip r:embed="rId3">
            <a:alphaModFix/>
          </a:blip>
          <a:stretch>
            <a:fillRect/>
          </a:stretch>
        </p:blipFill>
        <p:spPr>
          <a:xfrm>
            <a:off x="3493552" y="685988"/>
            <a:ext cx="2280950" cy="4055050"/>
          </a:xfrm>
          <a:prstGeom prst="rect">
            <a:avLst/>
          </a:prstGeom>
          <a:noFill/>
          <a:ln>
            <a:noFill/>
          </a:ln>
        </p:spPr>
      </p:pic>
      <p:pic>
        <p:nvPicPr>
          <p:cNvPr id="373" name="Google Shape;373;p61"/>
          <p:cNvPicPr preferRelativeResize="0"/>
          <p:nvPr/>
        </p:nvPicPr>
        <p:blipFill>
          <a:blip r:embed="rId4">
            <a:alphaModFix/>
          </a:blip>
          <a:stretch>
            <a:fillRect/>
          </a:stretch>
        </p:blipFill>
        <p:spPr>
          <a:xfrm>
            <a:off x="6674974" y="644889"/>
            <a:ext cx="2075400" cy="44181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2"/>
          <p:cNvSpPr txBox="1"/>
          <p:nvPr/>
        </p:nvSpPr>
        <p:spPr>
          <a:xfrm>
            <a:off x="517675" y="524350"/>
            <a:ext cx="20754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Maquetas</a:t>
            </a:r>
            <a:endParaRPr sz="2400">
              <a:solidFill>
                <a:srgbClr val="5F6368"/>
              </a:solidFill>
              <a:latin typeface="Open Sans"/>
              <a:ea typeface="Open Sans"/>
              <a:cs typeface="Open Sans"/>
              <a:sym typeface="Open Sans"/>
            </a:endParaRPr>
          </a:p>
        </p:txBody>
      </p:sp>
      <p:sp>
        <p:nvSpPr>
          <p:cNvPr id="379" name="Google Shape;379;p62"/>
          <p:cNvSpPr txBox="1"/>
          <p:nvPr/>
        </p:nvSpPr>
        <p:spPr>
          <a:xfrm>
            <a:off x="517675" y="1522550"/>
            <a:ext cx="2421300" cy="2339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La mayoría encontró y accedió a las obras de cada artista sin problemas, pero algunos tuvieron dificultades para ver las descripciones.</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sp>
        <p:nvSpPr>
          <p:cNvPr id="380" name="Google Shape;380;p62"/>
          <p:cNvSpPr/>
          <p:nvPr/>
        </p:nvSpPr>
        <p:spPr>
          <a:xfrm>
            <a:off x="3724563" y="667688"/>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2"/>
          <p:cNvSpPr txBox="1"/>
          <p:nvPr/>
        </p:nvSpPr>
        <p:spPr>
          <a:xfrm>
            <a:off x="4014525" y="1811438"/>
            <a:ext cx="1239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Image of selected screen before usability study</a:t>
            </a:r>
            <a:endParaRPr sz="1200">
              <a:solidFill>
                <a:srgbClr val="5F6368"/>
              </a:solidFill>
              <a:latin typeface="Open Sans"/>
              <a:ea typeface="Open Sans"/>
              <a:cs typeface="Open Sans"/>
              <a:sym typeface="Open Sans"/>
            </a:endParaRPr>
          </a:p>
        </p:txBody>
      </p:sp>
      <p:sp>
        <p:nvSpPr>
          <p:cNvPr id="382" name="Google Shape;382;p62"/>
          <p:cNvSpPr/>
          <p:nvPr/>
        </p:nvSpPr>
        <p:spPr>
          <a:xfrm>
            <a:off x="6780138" y="685988"/>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3" name="Google Shape;383;p62"/>
          <p:cNvCxnSpPr/>
          <p:nvPr/>
        </p:nvCxnSpPr>
        <p:spPr>
          <a:xfrm>
            <a:off x="5934400" y="2244188"/>
            <a:ext cx="454800" cy="21300"/>
          </a:xfrm>
          <a:prstGeom prst="straightConnector1">
            <a:avLst/>
          </a:prstGeom>
          <a:noFill/>
          <a:ln cap="flat" cmpd="sng" w="28575">
            <a:solidFill>
              <a:srgbClr val="34A853"/>
            </a:solidFill>
            <a:prstDash val="solid"/>
            <a:round/>
            <a:headEnd len="med" w="med" type="none"/>
            <a:tailEnd len="med" w="med" type="triangle"/>
          </a:ln>
        </p:spPr>
      </p:cxnSp>
      <p:sp>
        <p:nvSpPr>
          <p:cNvPr id="384" name="Google Shape;384;p62"/>
          <p:cNvSpPr txBox="1"/>
          <p:nvPr/>
        </p:nvSpPr>
        <p:spPr>
          <a:xfrm>
            <a:off x="3318375" y="270988"/>
            <a:ext cx="2631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Antes del Estudio de Usabilidad</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sp>
        <p:nvSpPr>
          <p:cNvPr id="385" name="Google Shape;385;p62"/>
          <p:cNvSpPr txBox="1"/>
          <p:nvPr/>
        </p:nvSpPr>
        <p:spPr>
          <a:xfrm>
            <a:off x="6373975" y="270988"/>
            <a:ext cx="2631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Después del Estudio de Usabilidad</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sp>
        <p:nvSpPr>
          <p:cNvPr id="386" name="Google Shape;386;p62"/>
          <p:cNvSpPr txBox="1"/>
          <p:nvPr/>
        </p:nvSpPr>
        <p:spPr>
          <a:xfrm>
            <a:off x="7070125" y="1811438"/>
            <a:ext cx="1239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Image of selected screen after usability study</a:t>
            </a:r>
            <a:endParaRPr sz="1200">
              <a:solidFill>
                <a:srgbClr val="5F6368"/>
              </a:solidFill>
              <a:latin typeface="Open Sans"/>
              <a:ea typeface="Open Sans"/>
              <a:cs typeface="Open Sans"/>
              <a:sym typeface="Open Sans"/>
            </a:endParaRPr>
          </a:p>
        </p:txBody>
      </p:sp>
      <p:pic>
        <p:nvPicPr>
          <p:cNvPr id="387" name="Google Shape;387;p62"/>
          <p:cNvPicPr preferRelativeResize="0"/>
          <p:nvPr/>
        </p:nvPicPr>
        <p:blipFill>
          <a:blip r:embed="rId3">
            <a:alphaModFix/>
          </a:blip>
          <a:stretch>
            <a:fillRect/>
          </a:stretch>
        </p:blipFill>
        <p:spPr>
          <a:xfrm>
            <a:off x="3493552" y="685988"/>
            <a:ext cx="2280950" cy="4055050"/>
          </a:xfrm>
          <a:prstGeom prst="rect">
            <a:avLst/>
          </a:prstGeom>
          <a:noFill/>
          <a:ln>
            <a:noFill/>
          </a:ln>
        </p:spPr>
      </p:pic>
      <p:pic>
        <p:nvPicPr>
          <p:cNvPr id="388" name="Google Shape;388;p62"/>
          <p:cNvPicPr preferRelativeResize="0"/>
          <p:nvPr/>
        </p:nvPicPr>
        <p:blipFill>
          <a:blip r:embed="rId4">
            <a:alphaModFix/>
          </a:blip>
          <a:stretch>
            <a:fillRect/>
          </a:stretch>
        </p:blipFill>
        <p:spPr>
          <a:xfrm>
            <a:off x="6452575" y="696750"/>
            <a:ext cx="2552700" cy="3152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3"/>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94" name="Google Shape;394;p63"/>
          <p:cNvSpPr/>
          <p:nvPr/>
        </p:nvSpPr>
        <p:spPr>
          <a:xfrm>
            <a:off x="531000" y="139185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3"/>
          <p:cNvSpPr/>
          <p:nvPr/>
        </p:nvSpPr>
        <p:spPr>
          <a:xfrm>
            <a:off x="2601788" y="1413675"/>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3"/>
          <p:cNvSpPr/>
          <p:nvPr/>
        </p:nvSpPr>
        <p:spPr>
          <a:xfrm>
            <a:off x="4697950" y="144785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3"/>
          <p:cNvSpPr/>
          <p:nvPr/>
        </p:nvSpPr>
        <p:spPr>
          <a:xfrm>
            <a:off x="6794100" y="144785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3"/>
          <p:cNvSpPr txBox="1"/>
          <p:nvPr/>
        </p:nvSpPr>
        <p:spPr>
          <a:xfrm>
            <a:off x="890250" y="2701950"/>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99" name="Google Shape;399;p63"/>
          <p:cNvSpPr txBox="1"/>
          <p:nvPr/>
        </p:nvSpPr>
        <p:spPr>
          <a:xfrm>
            <a:off x="2953850" y="2723775"/>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400" name="Google Shape;400;p63"/>
          <p:cNvSpPr txBox="1"/>
          <p:nvPr/>
        </p:nvSpPr>
        <p:spPr>
          <a:xfrm>
            <a:off x="5057200" y="2701950"/>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401" name="Google Shape;401;p63"/>
          <p:cNvSpPr txBox="1"/>
          <p:nvPr/>
        </p:nvSpPr>
        <p:spPr>
          <a:xfrm>
            <a:off x="7160550" y="2757950"/>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pic>
        <p:nvPicPr>
          <p:cNvPr id="402" name="Google Shape;402;p63"/>
          <p:cNvPicPr preferRelativeResize="0"/>
          <p:nvPr/>
        </p:nvPicPr>
        <p:blipFill>
          <a:blip r:embed="rId3">
            <a:alphaModFix/>
          </a:blip>
          <a:stretch>
            <a:fillRect/>
          </a:stretch>
        </p:blipFill>
        <p:spPr>
          <a:xfrm>
            <a:off x="517675" y="1413675"/>
            <a:ext cx="1818900" cy="3170757"/>
          </a:xfrm>
          <a:prstGeom prst="rect">
            <a:avLst/>
          </a:prstGeom>
          <a:noFill/>
          <a:ln>
            <a:noFill/>
          </a:ln>
        </p:spPr>
      </p:pic>
      <p:pic>
        <p:nvPicPr>
          <p:cNvPr id="403" name="Google Shape;403;p63"/>
          <p:cNvPicPr preferRelativeResize="0"/>
          <p:nvPr/>
        </p:nvPicPr>
        <p:blipFill>
          <a:blip r:embed="rId4">
            <a:alphaModFix/>
          </a:blip>
          <a:stretch>
            <a:fillRect/>
          </a:stretch>
        </p:blipFill>
        <p:spPr>
          <a:xfrm>
            <a:off x="2601798" y="1391848"/>
            <a:ext cx="1818900" cy="3218445"/>
          </a:xfrm>
          <a:prstGeom prst="rect">
            <a:avLst/>
          </a:prstGeom>
          <a:noFill/>
          <a:ln>
            <a:noFill/>
          </a:ln>
        </p:spPr>
      </p:pic>
      <p:pic>
        <p:nvPicPr>
          <p:cNvPr id="404" name="Google Shape;404;p63"/>
          <p:cNvPicPr preferRelativeResize="0"/>
          <p:nvPr/>
        </p:nvPicPr>
        <p:blipFill>
          <a:blip r:embed="rId5">
            <a:alphaModFix/>
          </a:blip>
          <a:stretch>
            <a:fillRect/>
          </a:stretch>
        </p:blipFill>
        <p:spPr>
          <a:xfrm>
            <a:off x="4685925" y="629625"/>
            <a:ext cx="1970025" cy="3992524"/>
          </a:xfrm>
          <a:prstGeom prst="rect">
            <a:avLst/>
          </a:prstGeom>
          <a:noFill/>
          <a:ln>
            <a:noFill/>
          </a:ln>
        </p:spPr>
      </p:pic>
      <p:pic>
        <p:nvPicPr>
          <p:cNvPr id="405" name="Google Shape;405;p63"/>
          <p:cNvPicPr preferRelativeResize="0"/>
          <p:nvPr/>
        </p:nvPicPr>
        <p:blipFill>
          <a:blip r:embed="rId6">
            <a:alphaModFix/>
          </a:blip>
          <a:stretch>
            <a:fillRect/>
          </a:stretch>
        </p:blipFill>
        <p:spPr>
          <a:xfrm>
            <a:off x="6794100" y="1350935"/>
            <a:ext cx="1970025" cy="336813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4"/>
          <p:cNvSpPr/>
          <p:nvPr/>
        </p:nvSpPr>
        <p:spPr>
          <a:xfrm>
            <a:off x="4428525" y="524350"/>
            <a:ext cx="4466100" cy="421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4"/>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Prototipo de Alta Fidelidad</a:t>
            </a:r>
            <a:endParaRPr sz="2400">
              <a:solidFill>
                <a:srgbClr val="5F6368"/>
              </a:solidFill>
              <a:latin typeface="Open Sans"/>
              <a:ea typeface="Open Sans"/>
              <a:cs typeface="Open Sans"/>
              <a:sym typeface="Open Sans"/>
            </a:endParaRPr>
          </a:p>
        </p:txBody>
      </p:sp>
      <p:sp>
        <p:nvSpPr>
          <p:cNvPr id="412" name="Google Shape;412;p64"/>
          <p:cNvSpPr txBox="1"/>
          <p:nvPr/>
        </p:nvSpPr>
        <p:spPr>
          <a:xfrm>
            <a:off x="532875" y="1793800"/>
            <a:ext cx="2224200" cy="723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u="sng">
                <a:solidFill>
                  <a:schemeClr val="hlink"/>
                </a:solidFill>
                <a:latin typeface="Open Sans"/>
                <a:ea typeface="Open Sans"/>
                <a:cs typeface="Open Sans"/>
                <a:sym typeface="Open Sans"/>
                <a:hlinkClick r:id="rId3"/>
              </a:rPr>
              <a:t>Link a Prototipo</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sp>
        <p:nvSpPr>
          <p:cNvPr id="413" name="Google Shape;413;p64"/>
          <p:cNvSpPr txBox="1"/>
          <p:nvPr/>
        </p:nvSpPr>
        <p:spPr>
          <a:xfrm>
            <a:off x="6011725" y="2110050"/>
            <a:ext cx="1332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pic>
        <p:nvPicPr>
          <p:cNvPr id="414" name="Google Shape;414;p64"/>
          <p:cNvPicPr preferRelativeResize="0"/>
          <p:nvPr/>
        </p:nvPicPr>
        <p:blipFill>
          <a:blip r:embed="rId4">
            <a:alphaModFix/>
          </a:blip>
          <a:stretch>
            <a:fillRect/>
          </a:stretch>
        </p:blipFill>
        <p:spPr>
          <a:xfrm>
            <a:off x="4444825" y="1324675"/>
            <a:ext cx="4466099" cy="28880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5"/>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Consideraciones de Accesibilidad</a:t>
            </a:r>
            <a:endParaRPr sz="2400">
              <a:solidFill>
                <a:srgbClr val="5F6368"/>
              </a:solidFill>
              <a:latin typeface="Open Sans"/>
              <a:ea typeface="Open Sans"/>
              <a:cs typeface="Open Sans"/>
              <a:sym typeface="Open Sans"/>
            </a:endParaRPr>
          </a:p>
        </p:txBody>
      </p:sp>
      <p:sp>
        <p:nvSpPr>
          <p:cNvPr id="420" name="Google Shape;420;p65"/>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5"/>
          <p:cNvSpPr txBox="1"/>
          <p:nvPr/>
        </p:nvSpPr>
        <p:spPr>
          <a:xfrm>
            <a:off x="711325" y="1917800"/>
            <a:ext cx="2049000" cy="2706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Para mejorar la accesibilidad, agrandé tanto los botones como las fuentes de texto en toda la interfaz. Esto facilita la interacción para usuarios con dificultades de visión o motricidad, quienes podrían tener problemas al tocar o leer elementos pequeños en la pantalla.</a:t>
            </a:r>
            <a:endParaRPr sz="1200"/>
          </a:p>
        </p:txBody>
      </p:sp>
      <p:sp>
        <p:nvSpPr>
          <p:cNvPr id="422" name="Google Shape;422;p65"/>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5"/>
          <p:cNvSpPr txBox="1"/>
          <p:nvPr/>
        </p:nvSpPr>
        <p:spPr>
          <a:xfrm>
            <a:off x="3175125" y="1917800"/>
            <a:ext cx="2436300" cy="2706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Apliqué un alto contraste entre los botones y el fondo de la aplicación, siguiendo las pautas de accesibilidad que recomiendan un contraste mínimo de 4.5:1 para texto regular. El contraste permite que los elementos interactivos se destaquen y sean fácilmente distinguibles para usuarios con dificultades visuales, como el daltonismo o la baja visión.</a:t>
            </a:r>
            <a:endParaRPr sz="1200"/>
          </a:p>
        </p:txBody>
      </p:sp>
      <p:sp>
        <p:nvSpPr>
          <p:cNvPr id="424" name="Google Shape;424;p65"/>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5"/>
          <p:cNvSpPr txBox="1"/>
          <p:nvPr/>
        </p:nvSpPr>
        <p:spPr>
          <a:xfrm>
            <a:off x="6026525" y="1917800"/>
            <a:ext cx="2242800" cy="2706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Agregué íconos visuales en botones clave y secciones importantes de la interfaz para complementar el texto. Los íconos facilitan la comprensión de las funciones para los usuarios con dificultades cognitivas o con problemas de lectura, ya que proporcionan una representación visual clara de la acción o contenido.</a:t>
            </a:r>
            <a:r>
              <a:rPr lang="en" sz="1200">
                <a:solidFill>
                  <a:srgbClr val="5F6368"/>
                </a:solidFill>
                <a:latin typeface="Open Sans"/>
                <a:ea typeface="Open Sans"/>
                <a:cs typeface="Open Sans"/>
                <a:sym typeface="Open Sans"/>
              </a:rPr>
              <a:t> </a:t>
            </a:r>
            <a:endParaRPr sz="1200"/>
          </a:p>
        </p:txBody>
      </p:sp>
      <p:sp>
        <p:nvSpPr>
          <p:cNvPr id="426" name="Google Shape;426;p65"/>
          <p:cNvSpPr/>
          <p:nvPr/>
        </p:nvSpPr>
        <p:spPr>
          <a:xfrm>
            <a:off x="14791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27" name="Google Shape;427;p65"/>
          <p:cNvSpPr/>
          <p:nvPr/>
        </p:nvSpPr>
        <p:spPr>
          <a:xfrm>
            <a:off x="41367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28" name="Google Shape;428;p65"/>
          <p:cNvSpPr/>
          <p:nvPr/>
        </p:nvSpPr>
        <p:spPr>
          <a:xfrm>
            <a:off x="67943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6368"/>
        </a:solidFill>
      </p:bgPr>
    </p:bg>
    <p:spTree>
      <p:nvGrpSpPr>
        <p:cNvPr id="432" name="Shape 432"/>
        <p:cNvGrpSpPr/>
        <p:nvPr/>
      </p:nvGrpSpPr>
      <p:grpSpPr>
        <a:xfrm>
          <a:off x="0" y="0"/>
          <a:ext cx="0" cy="0"/>
          <a:chOff x="0" y="0"/>
          <a:chExt cx="0" cy="0"/>
        </a:xfrm>
      </p:grpSpPr>
      <p:sp>
        <p:nvSpPr>
          <p:cNvPr id="433" name="Google Shape;433;p66"/>
          <p:cNvSpPr txBox="1"/>
          <p:nvPr/>
        </p:nvSpPr>
        <p:spPr>
          <a:xfrm>
            <a:off x="3721275" y="2210100"/>
            <a:ext cx="22755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434" name="Google Shape;434;p66"/>
          <p:cNvSpPr txBox="1"/>
          <p:nvPr/>
        </p:nvSpPr>
        <p:spPr>
          <a:xfrm>
            <a:off x="-468875" y="2294700"/>
            <a:ext cx="3704400" cy="554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Avanzando</a:t>
            </a:r>
            <a:endParaRPr sz="2400">
              <a:solidFill>
                <a:srgbClr val="FFFFFF"/>
              </a:solidFill>
              <a:latin typeface="Open Sans"/>
              <a:ea typeface="Open Sans"/>
              <a:cs typeface="Open Sans"/>
              <a:sym typeface="Open Sans"/>
            </a:endParaRPr>
          </a:p>
        </p:txBody>
      </p:sp>
      <p:cxnSp>
        <p:nvCxnSpPr>
          <p:cNvPr id="435" name="Google Shape;435;p66"/>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7"/>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441" name="Google Shape;441;p67"/>
          <p:cNvSpPr txBox="1"/>
          <p:nvPr/>
        </p:nvSpPr>
        <p:spPr>
          <a:xfrm>
            <a:off x="517675" y="1853800"/>
            <a:ext cx="3446100" cy="2031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b="1" lang="en" sz="1200">
                <a:solidFill>
                  <a:srgbClr val="666666"/>
                </a:solidFill>
                <a:latin typeface="Open Sans"/>
                <a:ea typeface="Open Sans"/>
                <a:cs typeface="Open Sans"/>
                <a:sym typeface="Open Sans"/>
              </a:rPr>
              <a:t>Impacto:</a:t>
            </a:r>
            <a:r>
              <a:rPr lang="en" sz="1200">
                <a:solidFill>
                  <a:srgbClr val="666666"/>
                </a:solidFill>
                <a:latin typeface="Open Sans"/>
                <a:ea typeface="Open Sans"/>
                <a:cs typeface="Open Sans"/>
                <a:sym typeface="Open Sans"/>
              </a:rPr>
              <a:t> "Los usuarios que participaron en las pruebas de usabilidad expresaron que la plataforma es fácil de navegar y resaltaron la claridad en la presentación de las obras de arte. Uno de los participantes comentó: 'La aplicación hace que la compra de arte local sea mucho más accesible y simple de usar'.</a:t>
            </a:r>
            <a:endParaRPr b="1" sz="1200">
              <a:solidFill>
                <a:srgbClr val="666666"/>
              </a:solidFill>
              <a:latin typeface="Open Sans"/>
              <a:ea typeface="Open Sans"/>
              <a:cs typeface="Open Sans"/>
              <a:sym typeface="Open Sans"/>
            </a:endParaRPr>
          </a:p>
        </p:txBody>
      </p:sp>
      <p:sp>
        <p:nvSpPr>
          <p:cNvPr id="442" name="Google Shape;442;p67"/>
          <p:cNvSpPr/>
          <p:nvPr/>
        </p:nvSpPr>
        <p:spPr>
          <a:xfrm>
            <a:off x="517675" y="1149825"/>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7"/>
          <p:cNvSpPr txBox="1"/>
          <p:nvPr/>
        </p:nvSpPr>
        <p:spPr>
          <a:xfrm>
            <a:off x="4473875" y="1853800"/>
            <a:ext cx="4457400" cy="31401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b="1" lang="en" sz="1200">
                <a:solidFill>
                  <a:srgbClr val="666666"/>
                </a:solidFill>
                <a:latin typeface="Open Sans"/>
                <a:ea typeface="Open Sans"/>
                <a:cs typeface="Open Sans"/>
                <a:sym typeface="Open Sans"/>
              </a:rPr>
              <a:t>Lo que aprendí:</a:t>
            </a:r>
            <a:r>
              <a:rPr lang="en" sz="1200">
                <a:solidFill>
                  <a:srgbClr val="666666"/>
                </a:solidFill>
                <a:latin typeface="Open Sans"/>
                <a:ea typeface="Open Sans"/>
                <a:cs typeface="Open Sans"/>
                <a:sym typeface="Open Sans"/>
              </a:rPr>
              <a:t> "A lo largo de este proyecto, aprendí la importancia de realizar iteraciones basadas en las pruebas de usabilidad y cómo pequeños cambios pueden mejorar significativamente la experiencia del usuario. También descubrí que, al diseñar una aplicación, es fundamental considerar la accesibilidad desde el principio, asegurando que los botones, el texto y los iconos sean claros y fáciles de usar para todos los usuarios. Finalmente, trabajar en este proyecto me permitió desarrollar una mejor comprensión de cómo balancear las necesidades del usuario con los objetivos del negocio."</a:t>
            </a:r>
            <a:endParaRPr b="1" sz="1300">
              <a:solidFill>
                <a:srgbClr val="666666"/>
              </a:solidFill>
              <a:latin typeface="Open Sans"/>
              <a:ea typeface="Open Sans"/>
              <a:cs typeface="Open Sans"/>
              <a:sym typeface="Open Sans"/>
            </a:endParaRPr>
          </a:p>
        </p:txBody>
      </p:sp>
      <p:sp>
        <p:nvSpPr>
          <p:cNvPr id="444" name="Google Shape;444;p67"/>
          <p:cNvSpPr/>
          <p:nvPr/>
        </p:nvSpPr>
        <p:spPr>
          <a:xfrm>
            <a:off x="4473875" y="1149825"/>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7"/>
          <p:cNvSpPr/>
          <p:nvPr/>
        </p:nvSpPr>
        <p:spPr>
          <a:xfrm>
            <a:off x="657125" y="1276075"/>
            <a:ext cx="234394" cy="260801"/>
          </a:xfrm>
          <a:custGeom>
            <a:rect b="b" l="l" r="r" t="t"/>
            <a:pathLst>
              <a:path extrusionOk="0" h="1045" w="941">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grpSp>
        <p:nvGrpSpPr>
          <p:cNvPr id="446" name="Google Shape;446;p67"/>
          <p:cNvGrpSpPr/>
          <p:nvPr/>
        </p:nvGrpSpPr>
        <p:grpSpPr>
          <a:xfrm>
            <a:off x="4583753" y="1292788"/>
            <a:ext cx="293543" cy="227362"/>
            <a:chOff x="420350" y="238125"/>
            <a:chExt cx="6779275" cy="5238750"/>
          </a:xfrm>
        </p:grpSpPr>
        <p:sp>
          <p:nvSpPr>
            <p:cNvPr id="447" name="Google Shape;447;p67"/>
            <p:cNvSpPr/>
            <p:nvPr/>
          </p:nvSpPr>
          <p:spPr>
            <a:xfrm>
              <a:off x="420350" y="238125"/>
              <a:ext cx="6779275" cy="5238750"/>
            </a:xfrm>
            <a:custGeom>
              <a:rect b="b" l="l" r="r" t="t"/>
              <a:pathLst>
                <a:path extrusionOk="0" h="209550" w="271171">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7"/>
            <p:cNvSpPr/>
            <p:nvPr/>
          </p:nvSpPr>
          <p:spPr>
            <a:xfrm>
              <a:off x="4118525" y="1625500"/>
              <a:ext cx="2157675" cy="765850"/>
            </a:xfrm>
            <a:custGeom>
              <a:rect b="b" l="l" r="r" t="t"/>
              <a:pathLst>
                <a:path extrusionOk="0" h="30634" w="86307">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7"/>
            <p:cNvSpPr/>
            <p:nvPr/>
          </p:nvSpPr>
          <p:spPr>
            <a:xfrm>
              <a:off x="4118525" y="2444600"/>
              <a:ext cx="2157675" cy="768075"/>
            </a:xfrm>
            <a:custGeom>
              <a:rect b="b" l="l" r="r" t="t"/>
              <a:pathLst>
                <a:path extrusionOk="0" h="30723" w="86307">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7"/>
            <p:cNvSpPr/>
            <p:nvPr/>
          </p:nvSpPr>
          <p:spPr>
            <a:xfrm>
              <a:off x="4118525" y="3268150"/>
              <a:ext cx="2157675" cy="765850"/>
            </a:xfrm>
            <a:custGeom>
              <a:rect b="b" l="l" r="r" t="t"/>
              <a:pathLst>
                <a:path extrusionOk="0" h="30634" w="86307">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8"/>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456" name="Google Shape;456;p68"/>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8"/>
          <p:cNvSpPr txBox="1"/>
          <p:nvPr/>
        </p:nvSpPr>
        <p:spPr>
          <a:xfrm>
            <a:off x="711325" y="1917800"/>
            <a:ext cx="2049000" cy="2885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en" sz="1100">
                <a:solidFill>
                  <a:srgbClr val="666666"/>
                </a:solidFill>
                <a:latin typeface="Open Sans"/>
                <a:ea typeface="Open Sans"/>
                <a:cs typeface="Open Sans"/>
                <a:sym typeface="Open Sans"/>
              </a:rPr>
              <a:t>Desarrollo de la aplicación móvil</a:t>
            </a:r>
            <a:r>
              <a:rPr lang="en" sz="1100">
                <a:solidFill>
                  <a:srgbClr val="666666"/>
                </a:solidFill>
                <a:latin typeface="Open Sans"/>
                <a:ea typeface="Open Sans"/>
                <a:cs typeface="Open Sans"/>
                <a:sym typeface="Open Sans"/>
              </a:rPr>
              <a:t>: El siguiente paso sería comenzar con el desarrollo de la aplicación utilizando tecnologías adecuadas, como Flutter o React Native, para asegurar que funcione en múltiples plataformas. Esto me permitirá convertir el prototipo en una aplicación funcional y acercarme a lanzar la plataforma al mercado.</a:t>
            </a:r>
            <a:endParaRPr sz="1200">
              <a:solidFill>
                <a:srgbClr val="666666"/>
              </a:solidFill>
              <a:latin typeface="Open Sans"/>
              <a:ea typeface="Open Sans"/>
              <a:cs typeface="Open Sans"/>
              <a:sym typeface="Open Sans"/>
            </a:endParaRPr>
          </a:p>
        </p:txBody>
      </p:sp>
      <p:sp>
        <p:nvSpPr>
          <p:cNvPr id="458" name="Google Shape;458;p68"/>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8"/>
          <p:cNvSpPr txBox="1"/>
          <p:nvPr/>
        </p:nvSpPr>
        <p:spPr>
          <a:xfrm>
            <a:off x="3368925" y="1917800"/>
            <a:ext cx="2049000" cy="3080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666666"/>
                </a:solidFill>
                <a:latin typeface="Open Sans"/>
                <a:ea typeface="Open Sans"/>
                <a:cs typeface="Open Sans"/>
                <a:sym typeface="Open Sans"/>
              </a:rPr>
              <a:t>Integración de una base de datos para gestionar usuarios y obras de arte</a:t>
            </a:r>
            <a:r>
              <a:rPr lang="en" sz="1100">
                <a:solidFill>
                  <a:srgbClr val="666666"/>
                </a:solidFill>
                <a:latin typeface="Open Sans"/>
                <a:ea typeface="Open Sans"/>
                <a:cs typeface="Open Sans"/>
                <a:sym typeface="Open Sans"/>
              </a:rPr>
              <a:t>: Un aspecto clave será implementar una base de datos que permita a los artistas gestionar sus perfiles y obras de manera eficiente. Utilizaría una solución como Firebase o PostgreSQL para almacenar información de usuarios, obras y transacciones, lo que garantizará un backend sólido y escalable.</a:t>
            </a:r>
            <a:endParaRPr sz="1200">
              <a:solidFill>
                <a:srgbClr val="666666"/>
              </a:solidFill>
              <a:latin typeface="Open Sans"/>
              <a:ea typeface="Open Sans"/>
              <a:cs typeface="Open Sans"/>
              <a:sym typeface="Open Sans"/>
            </a:endParaRPr>
          </a:p>
        </p:txBody>
      </p:sp>
      <p:sp>
        <p:nvSpPr>
          <p:cNvPr id="460" name="Google Shape;460;p68"/>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8"/>
          <p:cNvSpPr txBox="1"/>
          <p:nvPr/>
        </p:nvSpPr>
        <p:spPr>
          <a:xfrm>
            <a:off x="6026525" y="1917800"/>
            <a:ext cx="2049000" cy="2885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666666"/>
                </a:solidFill>
              </a:rPr>
              <a:t>Realizar pruebas adicionales y optimizar el rendimiento</a:t>
            </a:r>
            <a:r>
              <a:rPr lang="en" sz="1100">
                <a:solidFill>
                  <a:srgbClr val="666666"/>
                </a:solidFill>
              </a:rPr>
              <a:t>: Una vez desarrollada una versión funcional de la aplicación, planeo realizar pruebas adicionales de usabilidad con un grupo más amplio de usuarios. Esto permitirá identificar posibles áreas de mejora en el diseño y el rendimiento de la app, para asegurar que sea rápida, intuitiva y fácil de usar.</a:t>
            </a:r>
            <a:endParaRPr sz="1200">
              <a:solidFill>
                <a:srgbClr val="666666"/>
              </a:solidFill>
            </a:endParaRPr>
          </a:p>
        </p:txBody>
      </p:sp>
      <p:sp>
        <p:nvSpPr>
          <p:cNvPr id="462" name="Google Shape;462;p68"/>
          <p:cNvSpPr/>
          <p:nvPr/>
        </p:nvSpPr>
        <p:spPr>
          <a:xfrm>
            <a:off x="1479175"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63" name="Google Shape;463;p68"/>
          <p:cNvSpPr/>
          <p:nvPr/>
        </p:nvSpPr>
        <p:spPr>
          <a:xfrm>
            <a:off x="4136775"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64" name="Google Shape;464;p68"/>
          <p:cNvSpPr/>
          <p:nvPr/>
        </p:nvSpPr>
        <p:spPr>
          <a:xfrm>
            <a:off x="6794375"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2"/>
          <p:cNvSpPr txBox="1"/>
          <p:nvPr/>
        </p:nvSpPr>
        <p:spPr>
          <a:xfrm>
            <a:off x="517675" y="2237975"/>
            <a:ext cx="3446100" cy="2077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Problema:</a:t>
            </a:r>
            <a:endParaRPr>
              <a:solidFill>
                <a:srgbClr val="1967D2"/>
              </a:solidFill>
              <a:latin typeface="Open Sans SemiBold"/>
              <a:ea typeface="Open Sans SemiBold"/>
              <a:cs typeface="Open Sans SemiBold"/>
              <a:sym typeface="Open Sans SemiBold"/>
            </a:endParaRPr>
          </a:p>
          <a:p>
            <a:pPr indent="0" lvl="0" marL="0" rtl="0" algn="just">
              <a:lnSpc>
                <a:spcPct val="150000"/>
              </a:lnSpc>
              <a:spcBef>
                <a:spcPts val="0"/>
              </a:spcBef>
              <a:spcAft>
                <a:spcPts val="0"/>
              </a:spcAft>
              <a:buNone/>
            </a:pPr>
            <a:r>
              <a:rPr lang="en" sz="1200">
                <a:solidFill>
                  <a:srgbClr val="5F6368"/>
                </a:solidFill>
                <a:latin typeface="Open Sans"/>
                <a:ea typeface="Open Sans"/>
                <a:cs typeface="Open Sans"/>
                <a:sym typeface="Open Sans"/>
              </a:rPr>
              <a:t>Los artistas locales suelen enfrentar dificultades para encontrar una plataforma que les permita exhibir y vender sus obras de manera efectiva. Asimismo, los clientes tienen problemas para acceder a arte local exclusivo sin intermediarios.</a:t>
            </a:r>
            <a:endParaRPr b="1" sz="1200">
              <a:solidFill>
                <a:srgbClr val="4285F4"/>
              </a:solidFill>
              <a:latin typeface="Open Sans"/>
              <a:ea typeface="Open Sans"/>
              <a:cs typeface="Open Sans"/>
              <a:sym typeface="Open Sans"/>
            </a:endParaRPr>
          </a:p>
        </p:txBody>
      </p:sp>
      <p:sp>
        <p:nvSpPr>
          <p:cNvPr id="175" name="Google Shape;175;p42"/>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Clr>
                <a:schemeClr val="dk1"/>
              </a:buClr>
              <a:buSzPts val="1100"/>
              <a:buFont typeface="Arial"/>
              <a:buNone/>
            </a:pPr>
            <a:r>
              <a:rPr lang="en" sz="2400">
                <a:solidFill>
                  <a:srgbClr val="5F6368"/>
                </a:solidFill>
                <a:latin typeface="Open Sans"/>
                <a:ea typeface="Open Sans"/>
                <a:cs typeface="Open Sans"/>
                <a:sym typeface="Open Sans"/>
              </a:rPr>
              <a:t>Descripción General del Proyecto</a:t>
            </a:r>
            <a:endParaRPr sz="2400">
              <a:solidFill>
                <a:srgbClr val="5F6368"/>
              </a:solidFill>
              <a:latin typeface="Open Sans"/>
              <a:ea typeface="Open Sans"/>
              <a:cs typeface="Open Sans"/>
              <a:sym typeface="Open Sans"/>
            </a:endParaRPr>
          </a:p>
        </p:txBody>
      </p:sp>
      <p:sp>
        <p:nvSpPr>
          <p:cNvPr id="176" name="Google Shape;176;p42"/>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2"/>
          <p:cNvSpPr txBox="1"/>
          <p:nvPr/>
        </p:nvSpPr>
        <p:spPr>
          <a:xfrm>
            <a:off x="4572000" y="2237975"/>
            <a:ext cx="3446100" cy="23550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Objetivo</a:t>
            </a:r>
            <a:endParaRPr>
              <a:solidFill>
                <a:srgbClr val="1967D2"/>
              </a:solidFill>
              <a:latin typeface="Open Sans SemiBold"/>
              <a:ea typeface="Open Sans SemiBold"/>
              <a:cs typeface="Open Sans SemiBold"/>
              <a:sym typeface="Open Sans SemiBold"/>
            </a:endParaRPr>
          </a:p>
          <a:p>
            <a:pPr indent="0" lvl="0" marL="0" rtl="0" algn="just">
              <a:lnSpc>
                <a:spcPct val="150000"/>
              </a:lnSpc>
              <a:spcBef>
                <a:spcPts val="0"/>
              </a:spcBef>
              <a:spcAft>
                <a:spcPts val="0"/>
              </a:spcAft>
              <a:buNone/>
            </a:pPr>
            <a:r>
              <a:rPr lang="en" sz="1200">
                <a:solidFill>
                  <a:srgbClr val="5F6368"/>
                </a:solidFill>
                <a:latin typeface="Open Sans"/>
                <a:ea typeface="Open Sans"/>
                <a:cs typeface="Open Sans"/>
                <a:sym typeface="Open Sans"/>
              </a:rPr>
              <a:t>El objetivo del proyecto fue crear una plataforma que conecte a los artistas locales con los clientes de manera eficiente, permitiendo la compra directa de obras de arte, y ofreciendo a los artistas un espacio digital para gestionar y promocionar sus creaciones.</a:t>
            </a:r>
            <a:endParaRPr b="1" sz="1200">
              <a:solidFill>
                <a:srgbClr val="4285F4"/>
              </a:solidFill>
              <a:latin typeface="Open Sans"/>
              <a:ea typeface="Open Sans"/>
              <a:cs typeface="Open Sans"/>
              <a:sym typeface="Open Sans"/>
            </a:endParaRPr>
          </a:p>
        </p:txBody>
      </p:sp>
      <p:sp>
        <p:nvSpPr>
          <p:cNvPr id="178" name="Google Shape;178;p42"/>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2"/>
          <p:cNvSpPr/>
          <p:nvPr/>
        </p:nvSpPr>
        <p:spPr>
          <a:xfrm>
            <a:off x="4684213" y="1653525"/>
            <a:ext cx="288875" cy="274249"/>
          </a:xfrm>
          <a:custGeom>
            <a:rect b="b" l="l" r="r" t="t"/>
            <a:pathLst>
              <a:path extrusionOk="0" h="993" w="1045">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80" name="Google Shape;180;p42"/>
          <p:cNvSpPr/>
          <p:nvPr/>
        </p:nvSpPr>
        <p:spPr>
          <a:xfrm>
            <a:off x="640475" y="1656801"/>
            <a:ext cx="267700" cy="267700"/>
          </a:xfrm>
          <a:custGeom>
            <a:rect b="b" l="l" r="r" t="t"/>
            <a:pathLst>
              <a:path extrusionOk="0" h="209550" w="20955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9"/>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Conectémonos!</a:t>
            </a:r>
            <a:endParaRPr sz="2400">
              <a:solidFill>
                <a:srgbClr val="5F6368"/>
              </a:solidFill>
              <a:latin typeface="Open Sans"/>
              <a:ea typeface="Open Sans"/>
              <a:cs typeface="Open Sans"/>
              <a:sym typeface="Open Sans"/>
            </a:endParaRPr>
          </a:p>
        </p:txBody>
      </p:sp>
      <p:sp>
        <p:nvSpPr>
          <p:cNvPr id="470" name="Google Shape;470;p69"/>
          <p:cNvSpPr txBox="1"/>
          <p:nvPr/>
        </p:nvSpPr>
        <p:spPr>
          <a:xfrm>
            <a:off x="3064600" y="-1016100"/>
            <a:ext cx="65094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471" name="Google Shape;471;p69"/>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9"/>
          <p:cNvSpPr txBox="1"/>
          <p:nvPr/>
        </p:nvSpPr>
        <p:spPr>
          <a:xfrm>
            <a:off x="919075" y="2461800"/>
            <a:ext cx="7136100" cy="12189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Para ponerse en contacto conmigo o revisar más de mi trabajo, pueden escribirme al correo electrónico </a:t>
            </a:r>
            <a:r>
              <a:rPr lang="en" sz="1200" u="sng">
                <a:solidFill>
                  <a:schemeClr val="hlink"/>
                </a:solidFill>
                <a:latin typeface="Open Sans"/>
                <a:ea typeface="Open Sans"/>
                <a:cs typeface="Open Sans"/>
                <a:sym typeface="Open Sans"/>
                <a:hlinkClick r:id="rId3"/>
              </a:rPr>
              <a:t>angelina.mendoza.y@gmail.com</a:t>
            </a:r>
            <a:r>
              <a:rPr lang="en" sz="1200">
                <a:solidFill>
                  <a:srgbClr val="5F6368"/>
                </a:solidFill>
                <a:latin typeface="Open Sans"/>
                <a:ea typeface="Open Sans"/>
                <a:cs typeface="Open Sans"/>
                <a:sym typeface="Open Sans"/>
              </a:rPr>
              <a:t> o visitar mi portfolio en línea en </a:t>
            </a:r>
            <a:r>
              <a:rPr lang="en" sz="1200" u="sng">
                <a:solidFill>
                  <a:schemeClr val="hlink"/>
                </a:solidFill>
                <a:latin typeface="Open Sans"/>
                <a:ea typeface="Open Sans"/>
                <a:cs typeface="Open Sans"/>
                <a:sym typeface="Open Sans"/>
                <a:hlinkClick r:id="rId4"/>
              </a:rPr>
              <a:t>https://antena19.github.io/PORTAFOLIO-EV2/</a:t>
            </a:r>
            <a:r>
              <a:rPr lang="en" sz="1200">
                <a:solidFill>
                  <a:srgbClr val="5F6368"/>
                </a:solidFill>
                <a:latin typeface="Open Sans"/>
                <a:ea typeface="Open Sans"/>
                <a:cs typeface="Open Sans"/>
                <a:sym typeface="Open Sans"/>
              </a:rPr>
              <a:t>. También me encuentran en LinkedIn en </a:t>
            </a:r>
            <a:r>
              <a:rPr lang="en" sz="1200" u="sng">
                <a:solidFill>
                  <a:schemeClr val="hlink"/>
                </a:solidFill>
                <a:latin typeface="Open Sans"/>
                <a:ea typeface="Open Sans"/>
                <a:cs typeface="Open Sans"/>
                <a:sym typeface="Open Sans"/>
                <a:hlinkClick r:id="rId5"/>
              </a:rPr>
              <a:t>https://cl.linkedin.com/in/angelina-mendoza-ya%C3%B1ez-607741290?trk=people-guest_people_search-card</a:t>
            </a:r>
            <a:r>
              <a:rPr lang="en" sz="1200">
                <a:solidFill>
                  <a:srgbClr val="5F6368"/>
                </a:solidFill>
                <a:latin typeface="Open Sans"/>
                <a:ea typeface="Open Sans"/>
                <a:cs typeface="Open Sans"/>
                <a:sym typeface="Open Sans"/>
              </a:rPr>
              <a:t>.</a:t>
            </a:r>
            <a:endParaRPr b="1" sz="1200">
              <a:solidFill>
                <a:srgbClr val="1967D2"/>
              </a:solidFill>
              <a:latin typeface="Open Sans"/>
              <a:ea typeface="Open Sans"/>
              <a:cs typeface="Open Sans"/>
              <a:sym typeface="Open Sans"/>
            </a:endParaRPr>
          </a:p>
        </p:txBody>
      </p:sp>
      <p:sp>
        <p:nvSpPr>
          <p:cNvPr id="473" name="Google Shape;473;p69"/>
          <p:cNvSpPr/>
          <p:nvPr/>
        </p:nvSpPr>
        <p:spPr>
          <a:xfrm>
            <a:off x="4230475" y="1602212"/>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9"/>
          <p:cNvSpPr/>
          <p:nvPr/>
        </p:nvSpPr>
        <p:spPr>
          <a:xfrm>
            <a:off x="4361825" y="1734124"/>
            <a:ext cx="250599" cy="249449"/>
          </a:xfrm>
          <a:custGeom>
            <a:rect b="b" l="l" r="r" t="t"/>
            <a:pathLst>
              <a:path extrusionOk="0" h="962" w="964">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3"/>
          <p:cNvSpPr txBox="1"/>
          <p:nvPr/>
        </p:nvSpPr>
        <p:spPr>
          <a:xfrm>
            <a:off x="517675" y="2237975"/>
            <a:ext cx="34461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Mi Rol</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chemeClr val="dk2"/>
                </a:solidFill>
                <a:latin typeface="Open Sans"/>
                <a:ea typeface="Open Sans"/>
                <a:cs typeface="Open Sans"/>
                <a:sym typeface="Open Sans"/>
              </a:rPr>
              <a:t>Mi rol en el proyecto fue el de diseñador UX principal, responsable de la experiencia del usuario y la interfaz de la aplicación.</a:t>
            </a:r>
            <a:endParaRPr sz="1300">
              <a:solidFill>
                <a:schemeClr val="dk2"/>
              </a:solidFill>
              <a:latin typeface="Open Sans"/>
              <a:ea typeface="Open Sans"/>
              <a:cs typeface="Open Sans"/>
              <a:sym typeface="Open Sans"/>
            </a:endParaRPr>
          </a:p>
        </p:txBody>
      </p:sp>
      <p:sp>
        <p:nvSpPr>
          <p:cNvPr id="186" name="Google Shape;186;p43"/>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Clr>
                <a:schemeClr val="dk1"/>
              </a:buClr>
              <a:buSzPts val="1100"/>
              <a:buFont typeface="Arial"/>
              <a:buNone/>
            </a:pPr>
            <a:r>
              <a:rPr lang="en" sz="2400">
                <a:solidFill>
                  <a:srgbClr val="5F6368"/>
                </a:solidFill>
                <a:latin typeface="Open Sans"/>
                <a:ea typeface="Open Sans"/>
                <a:cs typeface="Open Sans"/>
                <a:sym typeface="Open Sans"/>
              </a:rPr>
              <a:t>Descripción General del Proyecto</a:t>
            </a:r>
            <a:endParaRPr sz="2400">
              <a:solidFill>
                <a:srgbClr val="5F6368"/>
              </a:solidFill>
              <a:latin typeface="Open Sans"/>
              <a:ea typeface="Open Sans"/>
              <a:cs typeface="Open Sans"/>
              <a:sym typeface="Open Sans"/>
            </a:endParaRPr>
          </a:p>
        </p:txBody>
      </p:sp>
      <p:sp>
        <p:nvSpPr>
          <p:cNvPr id="187" name="Google Shape;187;p43"/>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3"/>
          <p:cNvSpPr txBox="1"/>
          <p:nvPr/>
        </p:nvSpPr>
        <p:spPr>
          <a:xfrm>
            <a:off x="3963775" y="2237975"/>
            <a:ext cx="5021400" cy="24321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sz="1300">
                <a:solidFill>
                  <a:srgbClr val="4285F4"/>
                </a:solidFill>
                <a:latin typeface="Open Sans SemiBold"/>
                <a:ea typeface="Open Sans SemiBold"/>
                <a:cs typeface="Open Sans SemiBold"/>
                <a:sym typeface="Open Sans SemiBold"/>
              </a:rPr>
              <a:t>Responsabilidades</a:t>
            </a:r>
            <a:endParaRPr b="1" sz="1100">
              <a:solidFill>
                <a:srgbClr val="4285F4"/>
              </a:solidFill>
              <a:latin typeface="Open Sans"/>
              <a:ea typeface="Open Sans"/>
              <a:cs typeface="Open Sans"/>
              <a:sym typeface="Open Sans"/>
            </a:endParaRPr>
          </a:p>
          <a:p>
            <a:pPr indent="0" lvl="0" marL="0" rtl="0" algn="just">
              <a:lnSpc>
                <a:spcPct val="150000"/>
              </a:lnSpc>
              <a:spcBef>
                <a:spcPts val="0"/>
              </a:spcBef>
              <a:spcAft>
                <a:spcPts val="0"/>
              </a:spcAft>
              <a:buClr>
                <a:schemeClr val="dk1"/>
              </a:buClr>
              <a:buSzPts val="1100"/>
              <a:buFont typeface="Arial"/>
              <a:buNone/>
            </a:pPr>
            <a:r>
              <a:rPr lang="en" sz="1100">
                <a:solidFill>
                  <a:srgbClr val="5F6368"/>
                </a:solidFill>
                <a:latin typeface="Open Sans"/>
                <a:ea typeface="Open Sans"/>
                <a:cs typeface="Open Sans"/>
                <a:sym typeface="Open Sans"/>
              </a:rPr>
              <a:t>1- Investigación de usuarios para comprender las necesidades tanto de artistas como de clientes.</a:t>
            </a:r>
            <a:endParaRPr sz="1100">
              <a:solidFill>
                <a:srgbClr val="5F6368"/>
              </a:solidFill>
              <a:latin typeface="Open Sans"/>
              <a:ea typeface="Open Sans"/>
              <a:cs typeface="Open Sans"/>
              <a:sym typeface="Open Sans"/>
            </a:endParaRPr>
          </a:p>
          <a:p>
            <a:pPr indent="0" lvl="0" marL="0" rtl="0" algn="just">
              <a:lnSpc>
                <a:spcPct val="150000"/>
              </a:lnSpc>
              <a:spcBef>
                <a:spcPts val="0"/>
              </a:spcBef>
              <a:spcAft>
                <a:spcPts val="0"/>
              </a:spcAft>
              <a:buClr>
                <a:schemeClr val="dk1"/>
              </a:buClr>
              <a:buSzPts val="1100"/>
              <a:buFont typeface="Arial"/>
              <a:buNone/>
            </a:pPr>
            <a:r>
              <a:rPr lang="en" sz="1100">
                <a:solidFill>
                  <a:srgbClr val="5F6368"/>
                </a:solidFill>
                <a:latin typeface="Open Sans"/>
                <a:ea typeface="Open Sans"/>
                <a:cs typeface="Open Sans"/>
                <a:sym typeface="Open Sans"/>
              </a:rPr>
              <a:t>2- Creación de wireframes y prototipos de baja fidelidad en papel.</a:t>
            </a:r>
            <a:endParaRPr sz="1100">
              <a:solidFill>
                <a:srgbClr val="5F6368"/>
              </a:solidFill>
              <a:latin typeface="Open Sans"/>
              <a:ea typeface="Open Sans"/>
              <a:cs typeface="Open Sans"/>
              <a:sym typeface="Open Sans"/>
            </a:endParaRPr>
          </a:p>
          <a:p>
            <a:pPr indent="0" lvl="0" marL="0" rtl="0" algn="just">
              <a:lnSpc>
                <a:spcPct val="150000"/>
              </a:lnSpc>
              <a:spcBef>
                <a:spcPts val="0"/>
              </a:spcBef>
              <a:spcAft>
                <a:spcPts val="0"/>
              </a:spcAft>
              <a:buClr>
                <a:schemeClr val="dk1"/>
              </a:buClr>
              <a:buSzPts val="1100"/>
              <a:buFont typeface="Arial"/>
              <a:buNone/>
            </a:pPr>
            <a:r>
              <a:rPr lang="en" sz="1100">
                <a:solidFill>
                  <a:srgbClr val="5F6368"/>
                </a:solidFill>
                <a:latin typeface="Open Sans"/>
                <a:ea typeface="Open Sans"/>
                <a:cs typeface="Open Sans"/>
                <a:sym typeface="Open Sans"/>
              </a:rPr>
              <a:t>3- Prototipado digital de las pantallas principales utilizando Figma.</a:t>
            </a:r>
            <a:endParaRPr sz="1100">
              <a:solidFill>
                <a:srgbClr val="5F6368"/>
              </a:solidFill>
              <a:latin typeface="Open Sans"/>
              <a:ea typeface="Open Sans"/>
              <a:cs typeface="Open Sans"/>
              <a:sym typeface="Open Sans"/>
            </a:endParaRPr>
          </a:p>
          <a:p>
            <a:pPr indent="0" lvl="0" marL="0" rtl="0" algn="just">
              <a:lnSpc>
                <a:spcPct val="150000"/>
              </a:lnSpc>
              <a:spcBef>
                <a:spcPts val="0"/>
              </a:spcBef>
              <a:spcAft>
                <a:spcPts val="0"/>
              </a:spcAft>
              <a:buClr>
                <a:schemeClr val="dk1"/>
              </a:buClr>
              <a:buSzPts val="1100"/>
              <a:buFont typeface="Arial"/>
              <a:buNone/>
            </a:pPr>
            <a:r>
              <a:rPr lang="en" sz="1100">
                <a:solidFill>
                  <a:srgbClr val="5F6368"/>
                </a:solidFill>
                <a:latin typeface="Open Sans"/>
                <a:ea typeface="Open Sans"/>
                <a:cs typeface="Open Sans"/>
                <a:sym typeface="Open Sans"/>
              </a:rPr>
              <a:t>4- Pruebas de usabilidad y ajustes basados en el feedback de los usuarios.</a:t>
            </a:r>
            <a:endParaRPr sz="1100">
              <a:solidFill>
                <a:srgbClr val="5F6368"/>
              </a:solidFill>
              <a:latin typeface="Open Sans"/>
              <a:ea typeface="Open Sans"/>
              <a:cs typeface="Open Sans"/>
              <a:sym typeface="Open Sans"/>
            </a:endParaRPr>
          </a:p>
          <a:p>
            <a:pPr indent="0" lvl="0" marL="0" rtl="0" algn="just">
              <a:lnSpc>
                <a:spcPct val="150000"/>
              </a:lnSpc>
              <a:spcBef>
                <a:spcPts val="0"/>
              </a:spcBef>
              <a:spcAft>
                <a:spcPts val="0"/>
              </a:spcAft>
              <a:buClr>
                <a:schemeClr val="dk1"/>
              </a:buClr>
              <a:buSzPts val="1100"/>
              <a:buFont typeface="Arial"/>
              <a:buNone/>
            </a:pPr>
            <a:r>
              <a:rPr lang="en" sz="1100">
                <a:solidFill>
                  <a:srgbClr val="5F6368"/>
                </a:solidFill>
                <a:latin typeface="Open Sans"/>
                <a:ea typeface="Open Sans"/>
                <a:cs typeface="Open Sans"/>
                <a:sym typeface="Open Sans"/>
              </a:rPr>
              <a:t>5- Implementación de la arquitectura de información y diseño visual del flujo de compra y publicación de obras.</a:t>
            </a:r>
            <a:endParaRPr sz="11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100">
              <a:solidFill>
                <a:srgbClr val="5F6368"/>
              </a:solidFill>
              <a:latin typeface="Open Sans"/>
              <a:ea typeface="Open Sans"/>
              <a:cs typeface="Open Sans"/>
              <a:sym typeface="Open Sans"/>
            </a:endParaRPr>
          </a:p>
        </p:txBody>
      </p:sp>
      <p:sp>
        <p:nvSpPr>
          <p:cNvPr id="189" name="Google Shape;189;p43"/>
          <p:cNvSpPr/>
          <p:nvPr/>
        </p:nvSpPr>
        <p:spPr>
          <a:xfrm>
            <a:off x="39637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3"/>
          <p:cNvSpPr/>
          <p:nvPr/>
        </p:nvSpPr>
        <p:spPr>
          <a:xfrm>
            <a:off x="645441" y="1662440"/>
            <a:ext cx="257757" cy="256421"/>
          </a:xfrm>
          <a:custGeom>
            <a:rect b="b" l="l" r="r" t="t"/>
            <a:pathLst>
              <a:path extrusionOk="0" h="847" w="851">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91" name="Google Shape;191;p43"/>
          <p:cNvSpPr/>
          <p:nvPr/>
        </p:nvSpPr>
        <p:spPr>
          <a:xfrm>
            <a:off x="4077462" y="1710781"/>
            <a:ext cx="285935" cy="159748"/>
          </a:xfrm>
          <a:custGeom>
            <a:rect b="b" l="l" r="r" t="t"/>
            <a:pathLst>
              <a:path extrusionOk="0" h="526" w="941">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4335"/>
        </a:solidFill>
      </p:bgPr>
    </p:bg>
    <p:spTree>
      <p:nvGrpSpPr>
        <p:cNvPr id="195" name="Shape 195"/>
        <p:cNvGrpSpPr/>
        <p:nvPr/>
      </p:nvGrpSpPr>
      <p:grpSpPr>
        <a:xfrm>
          <a:off x="0" y="0"/>
          <a:ext cx="0" cy="0"/>
          <a:chOff x="0" y="0"/>
          <a:chExt cx="0" cy="0"/>
        </a:xfrm>
      </p:grpSpPr>
      <p:sp>
        <p:nvSpPr>
          <p:cNvPr id="196" name="Google Shape;196;p44"/>
          <p:cNvSpPr txBox="1"/>
          <p:nvPr/>
        </p:nvSpPr>
        <p:spPr>
          <a:xfrm>
            <a:off x="-46002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Comprendiendo al usuario</a:t>
            </a:r>
            <a:endParaRPr sz="2400">
              <a:solidFill>
                <a:srgbClr val="FFFFFF"/>
              </a:solidFill>
              <a:latin typeface="Open Sans"/>
              <a:ea typeface="Open Sans"/>
              <a:cs typeface="Open Sans"/>
              <a:sym typeface="Open Sans"/>
            </a:endParaRPr>
          </a:p>
        </p:txBody>
      </p:sp>
      <p:sp>
        <p:nvSpPr>
          <p:cNvPr id="197" name="Google Shape;197;p44"/>
          <p:cNvSpPr txBox="1"/>
          <p:nvPr/>
        </p:nvSpPr>
        <p:spPr>
          <a:xfrm>
            <a:off x="3712425" y="1886850"/>
            <a:ext cx="39465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Investigación del usuario</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Declaraciones del problema</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Mapas del viaje del usuario</a:t>
            </a:r>
            <a:endParaRPr>
              <a:solidFill>
                <a:srgbClr val="FFFFFF"/>
              </a:solidFill>
              <a:latin typeface="Open Sans"/>
              <a:ea typeface="Open Sans"/>
              <a:cs typeface="Open Sans"/>
              <a:sym typeface="Open Sans"/>
            </a:endParaRPr>
          </a:p>
        </p:txBody>
      </p:sp>
      <p:cxnSp>
        <p:nvCxnSpPr>
          <p:cNvPr id="198" name="Google Shape;198;p44"/>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5"/>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5"/>
          <p:cNvSpPr txBox="1"/>
          <p:nvPr/>
        </p:nvSpPr>
        <p:spPr>
          <a:xfrm>
            <a:off x="517675" y="50300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Investigación del usuario: resumen</a:t>
            </a:r>
            <a:endParaRPr sz="2400">
              <a:solidFill>
                <a:srgbClr val="5F6368"/>
              </a:solidFill>
              <a:latin typeface="Open Sans"/>
              <a:ea typeface="Open Sans"/>
              <a:cs typeface="Open Sans"/>
              <a:sym typeface="Open Sans"/>
            </a:endParaRPr>
          </a:p>
        </p:txBody>
      </p:sp>
      <p:sp>
        <p:nvSpPr>
          <p:cNvPr id="205" name="Google Shape;205;p45"/>
          <p:cNvSpPr txBox="1"/>
          <p:nvPr/>
        </p:nvSpPr>
        <p:spPr>
          <a:xfrm>
            <a:off x="919075" y="2461800"/>
            <a:ext cx="7136100" cy="1856400"/>
          </a:xfrm>
          <a:prstGeom prst="rect">
            <a:avLst/>
          </a:prstGeom>
          <a:noFill/>
          <a:ln>
            <a:noFill/>
          </a:ln>
        </p:spPr>
        <p:txBody>
          <a:bodyPr anchorCtr="0" anchor="t" bIns="91425" lIns="0" spcFirstLastPara="1" rIns="91425" wrap="square" tIns="91425">
            <a:spAutoFit/>
          </a:bodyPr>
          <a:lstStyle/>
          <a:p>
            <a:pPr indent="0" lvl="0" marL="0" rtl="0" algn="just">
              <a:lnSpc>
                <a:spcPct val="115000"/>
              </a:lnSpc>
              <a:spcBef>
                <a:spcPts val="0"/>
              </a:spcBef>
              <a:spcAft>
                <a:spcPts val="0"/>
              </a:spcAft>
              <a:buNone/>
            </a:pPr>
            <a:r>
              <a:rPr lang="en" sz="1200">
                <a:solidFill>
                  <a:srgbClr val="5F6368"/>
                </a:solidFill>
                <a:latin typeface="Open Sans"/>
                <a:ea typeface="Open Sans"/>
                <a:cs typeface="Open Sans"/>
                <a:sym typeface="Open Sans"/>
              </a:rPr>
              <a:t>Para la investigación de usuarios, realicé entrevistas y encuestas a dos grupos principales: artistas locales y potenciales compradores de arte. Antes de comenzar, asumí que los artistas tendrían problemas principalmente en la promoción de sus obras, mientras que los clientes tendrían dificultades para encontrar piezas asequibles. Sin embargo, descubrí que los artistas también necesitaban una plataforma fácil de usar para gestionar sus publicaciones, y los clientes querían un sistema confiable que garantizara la autenticidad de las obras. Esta información cambió mi enfoque hacia la creación de una experiencia más sencilla tanto para la publicación como para la compra de obras.</a:t>
            </a:r>
            <a:endParaRPr b="1" sz="1200">
              <a:solidFill>
                <a:srgbClr val="1967D2"/>
              </a:solidFill>
              <a:latin typeface="Open Sans"/>
              <a:ea typeface="Open Sans"/>
              <a:cs typeface="Open Sans"/>
              <a:sym typeface="Open Sans"/>
            </a:endParaRPr>
          </a:p>
        </p:txBody>
      </p:sp>
      <p:sp>
        <p:nvSpPr>
          <p:cNvPr id="206" name="Google Shape;206;p45"/>
          <p:cNvSpPr/>
          <p:nvPr/>
        </p:nvSpPr>
        <p:spPr>
          <a:xfrm>
            <a:off x="4230475" y="1602212"/>
            <a:ext cx="513300" cy="5133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5"/>
          <p:cNvSpPr/>
          <p:nvPr/>
        </p:nvSpPr>
        <p:spPr>
          <a:xfrm>
            <a:off x="4373201" y="1744926"/>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6"/>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Investigación del usuario: puntos de dolor</a:t>
            </a:r>
            <a:endParaRPr sz="2400">
              <a:solidFill>
                <a:srgbClr val="5F6368"/>
              </a:solidFill>
              <a:latin typeface="Open Sans"/>
              <a:ea typeface="Open Sans"/>
              <a:cs typeface="Open Sans"/>
              <a:sym typeface="Open Sans"/>
            </a:endParaRPr>
          </a:p>
        </p:txBody>
      </p:sp>
      <p:sp>
        <p:nvSpPr>
          <p:cNvPr id="213" name="Google Shape;213;p46"/>
          <p:cNvSpPr txBox="1"/>
          <p:nvPr/>
        </p:nvSpPr>
        <p:spPr>
          <a:xfrm>
            <a:off x="441463" y="2008850"/>
            <a:ext cx="1872600" cy="9234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sz="1200">
                <a:solidFill>
                  <a:srgbClr val="EA4335"/>
                </a:solidFill>
                <a:latin typeface="Open Sans SemiBold"/>
                <a:ea typeface="Open Sans SemiBold"/>
                <a:cs typeface="Open Sans SemiBold"/>
                <a:sym typeface="Open Sans SemiBold"/>
              </a:rPr>
              <a:t>Dificultad para que los artistas gestionen sus obras</a:t>
            </a:r>
            <a:endParaRPr sz="1200">
              <a:solidFill>
                <a:srgbClr val="4285F4"/>
              </a:solidFill>
              <a:latin typeface="Open Sans SemiBold"/>
              <a:ea typeface="Open Sans SemiBold"/>
              <a:cs typeface="Open Sans SemiBold"/>
              <a:sym typeface="Open Sans SemiBold"/>
            </a:endParaRPr>
          </a:p>
        </p:txBody>
      </p:sp>
      <p:sp>
        <p:nvSpPr>
          <p:cNvPr id="214" name="Google Shape;214;p46"/>
          <p:cNvSpPr txBox="1"/>
          <p:nvPr/>
        </p:nvSpPr>
        <p:spPr>
          <a:xfrm>
            <a:off x="441475" y="3109400"/>
            <a:ext cx="1872600" cy="14316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Los artistas encuentran complicado gestionar sus obras en plataformas actuales. Solución: interfaz más simple y eficiente.</a:t>
            </a:r>
            <a:endParaRPr sz="1200"/>
          </a:p>
        </p:txBody>
      </p:sp>
      <p:sp>
        <p:nvSpPr>
          <p:cNvPr id="215" name="Google Shape;215;p46"/>
          <p:cNvSpPr txBox="1"/>
          <p:nvPr/>
        </p:nvSpPr>
        <p:spPr>
          <a:xfrm>
            <a:off x="2582713" y="2008850"/>
            <a:ext cx="1872600" cy="12006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sz="1200">
                <a:solidFill>
                  <a:srgbClr val="EA4335"/>
                </a:solidFill>
                <a:latin typeface="Open Sans SemiBold"/>
                <a:ea typeface="Open Sans SemiBold"/>
                <a:cs typeface="Open Sans SemiBold"/>
                <a:sym typeface="Open Sans SemiBold"/>
              </a:rPr>
              <a:t>Falta de confianza en la autenticidad de las obras por parte de los clientes</a:t>
            </a:r>
            <a:endParaRPr sz="1200">
              <a:solidFill>
                <a:srgbClr val="4285F4"/>
              </a:solidFill>
              <a:latin typeface="Open Sans SemiBold"/>
              <a:ea typeface="Open Sans SemiBold"/>
              <a:cs typeface="Open Sans SemiBold"/>
              <a:sym typeface="Open Sans SemiBold"/>
            </a:endParaRPr>
          </a:p>
        </p:txBody>
      </p:sp>
      <p:sp>
        <p:nvSpPr>
          <p:cNvPr id="216" name="Google Shape;216;p46"/>
          <p:cNvSpPr txBox="1"/>
          <p:nvPr/>
        </p:nvSpPr>
        <p:spPr>
          <a:xfrm>
            <a:off x="2582725" y="3215750"/>
            <a:ext cx="1872600" cy="12189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Los clientes dudan de la autenticidad de las obras. Solución: perfiles y verificaciones de autenticidad.</a:t>
            </a:r>
            <a:endParaRPr sz="1200"/>
          </a:p>
        </p:txBody>
      </p:sp>
      <p:sp>
        <p:nvSpPr>
          <p:cNvPr id="217" name="Google Shape;217;p46"/>
          <p:cNvSpPr txBox="1"/>
          <p:nvPr/>
        </p:nvSpPr>
        <p:spPr>
          <a:xfrm>
            <a:off x="4723969" y="2008850"/>
            <a:ext cx="1872600" cy="6465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sz="1200">
                <a:solidFill>
                  <a:srgbClr val="EA4335"/>
                </a:solidFill>
                <a:latin typeface="Open Sans SemiBold"/>
                <a:ea typeface="Open Sans SemiBold"/>
                <a:cs typeface="Open Sans SemiBold"/>
                <a:sym typeface="Open Sans SemiBold"/>
              </a:rPr>
              <a:t>Complejidad al realizar compras en línea</a:t>
            </a:r>
            <a:endParaRPr sz="1200">
              <a:solidFill>
                <a:srgbClr val="4285F4"/>
              </a:solidFill>
              <a:latin typeface="Open Sans SemiBold"/>
              <a:ea typeface="Open Sans SemiBold"/>
              <a:cs typeface="Open Sans SemiBold"/>
              <a:sym typeface="Open Sans SemiBold"/>
            </a:endParaRPr>
          </a:p>
        </p:txBody>
      </p:sp>
      <p:sp>
        <p:nvSpPr>
          <p:cNvPr id="218" name="Google Shape;218;p46"/>
          <p:cNvSpPr txBox="1"/>
          <p:nvPr/>
        </p:nvSpPr>
        <p:spPr>
          <a:xfrm>
            <a:off x="4723969" y="3215750"/>
            <a:ext cx="1872600" cy="12189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El proceso de compra en línea es complejo. Solución: flujo de compra simplificado y rápido.</a:t>
            </a:r>
            <a:endParaRPr sz="1200"/>
          </a:p>
        </p:txBody>
      </p:sp>
      <p:sp>
        <p:nvSpPr>
          <p:cNvPr id="219" name="Google Shape;219;p46"/>
          <p:cNvSpPr txBox="1"/>
          <p:nvPr/>
        </p:nvSpPr>
        <p:spPr>
          <a:xfrm>
            <a:off x="6865219" y="2008850"/>
            <a:ext cx="1872600" cy="6465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sz="1200">
                <a:solidFill>
                  <a:srgbClr val="EA4335"/>
                </a:solidFill>
                <a:latin typeface="Open Sans SemiBold"/>
                <a:ea typeface="Open Sans SemiBold"/>
                <a:cs typeface="Open Sans SemiBold"/>
                <a:sym typeface="Open Sans SemiBold"/>
              </a:rPr>
              <a:t>Falta de visibilidad para artistas emergentes</a:t>
            </a:r>
            <a:endParaRPr sz="1200">
              <a:solidFill>
                <a:srgbClr val="4285F4"/>
              </a:solidFill>
              <a:latin typeface="Open Sans SemiBold"/>
              <a:ea typeface="Open Sans SemiBold"/>
              <a:cs typeface="Open Sans SemiBold"/>
              <a:sym typeface="Open Sans SemiBold"/>
            </a:endParaRPr>
          </a:p>
        </p:txBody>
      </p:sp>
      <p:sp>
        <p:nvSpPr>
          <p:cNvPr id="220" name="Google Shape;220;p46"/>
          <p:cNvSpPr txBox="1"/>
          <p:nvPr/>
        </p:nvSpPr>
        <p:spPr>
          <a:xfrm>
            <a:off x="6865219" y="3209450"/>
            <a:ext cx="1872600" cy="12189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Los artistas emergentes tienen poca visibilidad. Solución: sección destacada para nuevos talentos.</a:t>
            </a:r>
            <a:endParaRPr sz="1200"/>
          </a:p>
        </p:txBody>
      </p:sp>
      <p:sp>
        <p:nvSpPr>
          <p:cNvPr id="221" name="Google Shape;221;p46"/>
          <p:cNvSpPr/>
          <p:nvPr/>
        </p:nvSpPr>
        <p:spPr>
          <a:xfrm>
            <a:off x="11211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22" name="Google Shape;222;p46"/>
          <p:cNvSpPr/>
          <p:nvPr/>
        </p:nvSpPr>
        <p:spPr>
          <a:xfrm>
            <a:off x="32623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23" name="Google Shape;223;p46"/>
          <p:cNvSpPr/>
          <p:nvPr/>
        </p:nvSpPr>
        <p:spPr>
          <a:xfrm>
            <a:off x="54036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24" name="Google Shape;224;p46"/>
          <p:cNvSpPr/>
          <p:nvPr/>
        </p:nvSpPr>
        <p:spPr>
          <a:xfrm>
            <a:off x="75448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7"/>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Persona: </a:t>
            </a:r>
            <a:r>
              <a:rPr b="1" lang="en" sz="2400">
                <a:solidFill>
                  <a:srgbClr val="5F6368"/>
                </a:solidFill>
                <a:latin typeface="Open Sans"/>
                <a:ea typeface="Open Sans"/>
                <a:cs typeface="Open Sans"/>
                <a:sym typeface="Open Sans"/>
              </a:rPr>
              <a:t>Valentina Ríos</a:t>
            </a:r>
            <a:endParaRPr b="1" sz="2400">
              <a:solidFill>
                <a:srgbClr val="5F6368"/>
              </a:solidFill>
              <a:latin typeface="Open Sans"/>
              <a:ea typeface="Open Sans"/>
              <a:cs typeface="Open Sans"/>
              <a:sym typeface="Open Sans"/>
            </a:endParaRPr>
          </a:p>
        </p:txBody>
      </p:sp>
      <p:sp>
        <p:nvSpPr>
          <p:cNvPr id="230" name="Google Shape;230;p47"/>
          <p:cNvSpPr txBox="1"/>
          <p:nvPr/>
        </p:nvSpPr>
        <p:spPr>
          <a:xfrm>
            <a:off x="517675" y="1230850"/>
            <a:ext cx="2184600" cy="32631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Declaración del problema</a:t>
            </a:r>
            <a:r>
              <a:rPr lang="en">
                <a:solidFill>
                  <a:srgbClr val="EA4335"/>
                </a:solidFill>
                <a:latin typeface="Open Sans SemiBold"/>
                <a:ea typeface="Open Sans SemiBold"/>
                <a:cs typeface="Open Sans SemiBold"/>
                <a:sym typeface="Open Sans SemiBold"/>
              </a:rPr>
              <a:t>:</a:t>
            </a:r>
            <a:endParaRPr>
              <a:solidFill>
                <a:srgbClr val="EA4335"/>
              </a:solidFill>
              <a:latin typeface="Open Sans SemiBold"/>
              <a:ea typeface="Open Sans SemiBold"/>
              <a:cs typeface="Open Sans SemiBold"/>
              <a:sym typeface="Open Sans SemiBold"/>
            </a:endParaRPr>
          </a:p>
          <a:p>
            <a:pPr indent="0" lvl="0" marL="0" rtl="0" algn="just">
              <a:lnSpc>
                <a:spcPct val="150000"/>
              </a:lnSpc>
              <a:spcBef>
                <a:spcPts val="0"/>
              </a:spcBef>
              <a:spcAft>
                <a:spcPts val="0"/>
              </a:spcAft>
              <a:buNone/>
            </a:pPr>
            <a:r>
              <a:rPr lang="en" sz="1200">
                <a:solidFill>
                  <a:srgbClr val="434343"/>
                </a:solidFill>
                <a:latin typeface="Open Sans"/>
                <a:ea typeface="Open Sans"/>
                <a:cs typeface="Open Sans"/>
                <a:sym typeface="Open Sans"/>
              </a:rPr>
              <a:t>Valentina es una artista plástica que necesita una plataforma efectiva para exhibir y vender sus obras porque actualmente encuentra difícil expandir su alcance y gestionar las ventas de manera eficiente.</a:t>
            </a:r>
            <a:endParaRPr>
              <a:solidFill>
                <a:srgbClr val="434343"/>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pic>
        <p:nvPicPr>
          <p:cNvPr id="231" name="Google Shape;231;p47"/>
          <p:cNvPicPr preferRelativeResize="0"/>
          <p:nvPr/>
        </p:nvPicPr>
        <p:blipFill>
          <a:blip r:embed="rId3">
            <a:alphaModFix/>
          </a:blip>
          <a:stretch>
            <a:fillRect/>
          </a:stretch>
        </p:blipFill>
        <p:spPr>
          <a:xfrm>
            <a:off x="2854675" y="1230850"/>
            <a:ext cx="6136924" cy="34526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8"/>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Persona: </a:t>
            </a:r>
            <a:r>
              <a:rPr b="1" lang="en" sz="2400">
                <a:solidFill>
                  <a:srgbClr val="5F6368"/>
                </a:solidFill>
                <a:latin typeface="Open Sans"/>
                <a:ea typeface="Open Sans"/>
                <a:cs typeface="Open Sans"/>
                <a:sym typeface="Open Sans"/>
              </a:rPr>
              <a:t>José Martínez</a:t>
            </a:r>
            <a:endParaRPr b="1" sz="2400">
              <a:solidFill>
                <a:srgbClr val="5F6368"/>
              </a:solidFill>
              <a:latin typeface="Open Sans"/>
              <a:ea typeface="Open Sans"/>
              <a:cs typeface="Open Sans"/>
              <a:sym typeface="Open Sans"/>
            </a:endParaRPr>
          </a:p>
        </p:txBody>
      </p:sp>
      <p:sp>
        <p:nvSpPr>
          <p:cNvPr id="237" name="Google Shape;237;p48"/>
          <p:cNvSpPr txBox="1"/>
          <p:nvPr/>
        </p:nvSpPr>
        <p:spPr>
          <a:xfrm>
            <a:off x="571025" y="1230850"/>
            <a:ext cx="2184600" cy="40944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Planteamiento del Problema:</a:t>
            </a:r>
            <a:endParaRPr>
              <a:solidFill>
                <a:srgbClr val="EA4335"/>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chemeClr val="dk2"/>
                </a:solidFill>
                <a:latin typeface="Open Sans"/>
                <a:ea typeface="Open Sans"/>
                <a:cs typeface="Open Sans"/>
                <a:sym typeface="Open Sans"/>
              </a:rPr>
              <a:t>José es un abogado que necesita una plataforma confiable para descubrir y comprar arte local porque trabaja muchas horas y no siempre puede asistir a eventos de arte en persona, y quiere asegurarse de que las piezas que compra sean auténticas y a un precio justo.</a:t>
            </a:r>
            <a:endParaRPr>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pic>
        <p:nvPicPr>
          <p:cNvPr id="238" name="Google Shape;238;p48"/>
          <p:cNvPicPr preferRelativeResize="0"/>
          <p:nvPr/>
        </p:nvPicPr>
        <p:blipFill>
          <a:blip r:embed="rId3">
            <a:alphaModFix/>
          </a:blip>
          <a:stretch>
            <a:fillRect/>
          </a:stretch>
        </p:blipFill>
        <p:spPr>
          <a:xfrm>
            <a:off x="2854675" y="1230850"/>
            <a:ext cx="6136924" cy="33832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